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oleObject" PartName="/ppt/embeddings/oleObject9.bin"/>
  <Override ContentType="application/vnd.openxmlformats-officedocument.oleObject" PartName="/ppt/embeddings/oleObject92.bin"/>
  <Override ContentType="application/vnd.openxmlformats-officedocument.oleObject" PartName="/ppt/embeddings/oleObject126.bin"/>
  <Override ContentType="application/vnd.openxmlformats-officedocument.oleObject" PartName="/ppt/embeddings/oleObject15.bin"/>
  <Override ContentType="application/vnd.openxmlformats-officedocument.oleObject" PartName="/ppt/embeddings/oleObject41.bin"/>
  <Override ContentType="application/vnd.openxmlformats-officedocument.oleObject" PartName="/ppt/embeddings/oleObject33.bin"/>
  <Override ContentType="application/vnd.openxmlformats-officedocument.oleObject" PartName="/ppt/embeddings/oleObject76.bin"/>
  <Override ContentType="application/vnd.openxmlformats-officedocument.oleObject" PartName="/ppt/embeddings/oleObject25.bin"/>
  <Override ContentType="application/vnd.openxmlformats-officedocument.oleObject" PartName="/ppt/embeddings/oleObject68.bin"/>
  <Override ContentType="application/vnd.openxmlformats-officedocument.oleObject" PartName="/ppt/embeddings/oleObject82.bin"/>
  <Override ContentType="application/vnd.openxmlformats-officedocument.oleObject" PartName="/ppt/embeddings/oleObject116.bin"/>
  <Override ContentType="application/vnd.openxmlformats-officedocument.oleObject" PartName="/ppt/embeddings/oleObject17.bin"/>
  <Override ContentType="application/vnd.openxmlformats-officedocument.oleObject" PartName="/ppt/embeddings/oleObject7.bin"/>
  <Override ContentType="application/vnd.openxmlformats-officedocument.oleObject" PartName="/ppt/embeddings/oleObject90.bin"/>
  <Override ContentType="application/vnd.openxmlformats-officedocument.oleObject" PartName="/ppt/embeddings/oleObject124.bin"/>
  <Override ContentType="application/vnd.openxmlformats-officedocument.oleObject" PartName="/ppt/embeddings/oleObject128.bin"/>
  <Override ContentType="application/vnd.openxmlformats-officedocument.oleObject" PartName="/ppt/embeddings/oleObject72.bin"/>
  <Override ContentType="application/vnd.openxmlformats-officedocument.oleObject" PartName="/ppt/embeddings/oleObject48.bin"/>
  <Override ContentType="application/vnd.openxmlformats-officedocument.oleObject" PartName="/ppt/embeddings/oleObject78.bin"/>
  <Override ContentType="application/vnd.openxmlformats-officedocument.oleObject" PartName="/ppt/embeddings/oleObject35.bin"/>
  <Override ContentType="application/vnd.openxmlformats-officedocument.oleObject" PartName="/ppt/embeddings/oleObject108.bin"/>
  <Override ContentType="application/vnd.openxmlformats-officedocument.oleObject" PartName="/ppt/embeddings/oleObject19.bin"/>
  <Override ContentType="application/vnd.openxmlformats-officedocument.oleObject" PartName="/ppt/embeddings/oleObject96.bin"/>
  <Override ContentType="application/vnd.openxmlformats-officedocument.oleObject" PartName="/ppt/embeddings/oleObject114.bin"/>
  <Override ContentType="application/vnd.openxmlformats-officedocument.oleObject" PartName="/ppt/embeddings/oleObject101.bin"/>
  <Override ContentType="application/vnd.openxmlformats-officedocument.oleObject" PartName="/ppt/embeddings/oleObject53.bin"/>
  <Override ContentType="application/vnd.openxmlformats-officedocument.oleObject" PartName="/ppt/embeddings/oleObject10.bin"/>
  <Override ContentType="application/vnd.openxmlformats-officedocument.oleObject" PartName="/ppt/embeddings/oleObject84.bin"/>
  <Override ContentType="application/vnd.openxmlformats-officedocument.oleObject" PartName="/ppt/embeddings/oleObject66.bin"/>
  <Override ContentType="application/vnd.openxmlformats-officedocument.oleObject" PartName="/ppt/embeddings/oleObject23.bin"/>
  <Override ContentType="application/vnd.openxmlformats-officedocument.oleObject" PartName="/ppt/embeddings/oleObject121.bin"/>
  <Override ContentType="application/vnd.openxmlformats-officedocument.oleObject" PartName="/ppt/embeddings/oleObject104.bin"/>
  <Override ContentType="application/vnd.openxmlformats-officedocument.oleObject" PartName="/ppt/embeddings/oleObject29.bin"/>
  <Override ContentType="application/vnd.openxmlformats-officedocument.oleObject" PartName="/ppt/embeddings/oleObject4.bin"/>
  <Override ContentType="application/vnd.openxmlformats-officedocument.oleObject" PartName="/ppt/embeddings/oleObject89.bin"/>
  <Override ContentType="application/vnd.openxmlformats-officedocument.oleObject" PartName="/ppt/embeddings/oleObject112.bin"/>
  <Override ContentType="application/vnd.openxmlformats-officedocument.oleObject" PartName="/ppt/embeddings/oleObject46.bin"/>
  <Override ContentType="application/vnd.openxmlformats-officedocument.oleObject" PartName="/ppt/embeddings/oleObject63.bin"/>
  <Override ContentType="application/vnd.openxmlformats-officedocument.oleObject" PartName="/ppt/embeddings/oleObject61.bin"/>
  <Override ContentType="application/vnd.openxmlformats-officedocument.oleObject" PartName="/ppt/embeddings/oleObject20.bin"/>
  <Override ContentType="application/vnd.openxmlformats-officedocument.oleObject" PartName="/ppt/embeddings/oleObject98.bin"/>
  <Override ContentType="application/vnd.openxmlformats-officedocument.oleObject" PartName="/ppt/embeddings/oleObject12.bin"/>
  <Override ContentType="application/vnd.openxmlformats-officedocument.oleObject" PartName="/ppt/embeddings/oleObject55.bin"/>
  <Override ContentType="application/vnd.openxmlformats-officedocument.oleObject" PartName="/ppt/embeddings/oleObject95.bin"/>
  <Override ContentType="application/vnd.openxmlformats-officedocument.oleObject" PartName="/ppt/embeddings/oleObject2.bin"/>
  <Override ContentType="application/vnd.openxmlformats-officedocument.oleObject" PartName="/ppt/embeddings/oleObject38.bin"/>
  <Override ContentType="application/vnd.openxmlformats-officedocument.oleObject" PartName="/ppt/embeddings/oleObject110.bin"/>
  <Override ContentType="application/vnd.openxmlformats-officedocument.oleObject" PartName="/ppt/embeddings/oleObject6.bin"/>
  <Override ContentType="application/vnd.openxmlformats-officedocument.oleObject" PartName="/ppt/embeddings/oleObject106.bin"/>
  <Override ContentType="application/vnd.openxmlformats-officedocument.oleObject" PartName="/ppt/embeddings/oleObject123.bin"/>
  <Override ContentType="application/vnd.openxmlformats-officedocument.oleObject" PartName="/ppt/embeddings/oleObject44.bin"/>
  <Override ContentType="application/vnd.openxmlformats-officedocument.oleObject" PartName="/ppt/embeddings/oleObject50.bin"/>
  <Override ContentType="application/vnd.openxmlformats-officedocument.oleObject" PartName="/ppt/embeddings/oleObject74.bin"/>
  <Override ContentType="application/vnd.openxmlformats-officedocument.oleObject" PartName="/ppt/embeddings/oleObject93.bin"/>
  <Override ContentType="application/vnd.openxmlformats-officedocument.oleObject" PartName="/ppt/embeddings/oleObject14.bin"/>
  <Override ContentType="application/vnd.openxmlformats-officedocument.oleObject" PartName="/ppt/embeddings/oleObject31.bin"/>
  <Override ContentType="application/vnd.openxmlformats-officedocument.oleObject" PartName="/ppt/embeddings/oleObject87.bin"/>
  <Override ContentType="application/vnd.openxmlformats-officedocument.oleObject" PartName="/ppt/embeddings/oleObject57.bin"/>
  <Override ContentType="application/vnd.openxmlformats-officedocument.oleObject" PartName="/ppt/embeddings/oleObject80.bin"/>
  <Override ContentType="application/vnd.openxmlformats-officedocument.oleObject" PartName="/ppt/embeddings/oleObject27.bin"/>
  <Override ContentType="application/vnd.openxmlformats-officedocument.oleObject" PartName="/ppt/embeddings/oleObject67.bin"/>
  <Override ContentType="application/vnd.openxmlformats-officedocument.oleObject" PartName="/ppt/embeddings/oleObject32.bin"/>
  <Override ContentType="application/vnd.openxmlformats-officedocument.oleObject" PartName="/ppt/embeddings/oleObject40.bin"/>
  <Override ContentType="application/vnd.openxmlformats-officedocument.oleObject" PartName="/ppt/embeddings/oleObject83.bin"/>
  <Override ContentType="application/vnd.openxmlformats-officedocument.oleObject" PartName="/ppt/embeddings/oleObject117.bin"/>
  <Override ContentType="application/vnd.openxmlformats-officedocument.oleObject" PartName="/ppt/embeddings/oleObject59.bin"/>
  <Override ContentType="application/vnd.openxmlformats-officedocument.oleObject" PartName="/ppt/embeddings/oleObject8.bin"/>
  <Override ContentType="application/vnd.openxmlformats-officedocument.oleObject" PartName="/ppt/embeddings/oleObject91.bin"/>
  <Override ContentType="application/vnd.openxmlformats-officedocument.oleObject" PartName="/ppt/embeddings/oleObject125.bin"/>
  <Override ContentType="application/vnd.openxmlformats-officedocument.oleObject" PartName="/ppt/embeddings/oleObject24.bin"/>
  <Override ContentType="application/vnd.openxmlformats-officedocument.oleObject" PartName="/ppt/embeddings/oleObject119.bin"/>
  <Override ContentType="application/vnd.openxmlformats-officedocument.oleObject" PartName="/ppt/embeddings/oleObject85.bin"/>
  <Override ContentType="application/vnd.openxmlformats-officedocument.oleObject" PartName="/ppt/embeddings/oleObject42.bin"/>
  <Override ContentType="application/vnd.openxmlformats-officedocument.oleObject" PartName="/ppt/embeddings/oleObject16.bin"/>
  <Override ContentType="application/vnd.openxmlformats-officedocument.oleObject" PartName="/ppt/embeddings/oleObject77.bin"/>
  <Override ContentType="application/vnd.openxmlformats-officedocument.oleObject" PartName="/ppt/embeddings/oleObject34.bin"/>
  <Override ContentType="application/vnd.openxmlformats-officedocument.oleObject" PartName="/ppt/embeddings/oleObject73.bin"/>
  <Override ContentType="application/vnd.openxmlformats-officedocument.oleObject" PartName="/ppt/embeddings/oleObject107.bin"/>
  <Override ContentType="application/vnd.openxmlformats-officedocument.oleObject" PartName="/ppt/embeddings/oleObject18.bin"/>
  <Override ContentType="application/vnd.openxmlformats-officedocument.oleObject" PartName="/ppt/embeddings/oleObject102.bin"/>
  <Override ContentType="application/vnd.openxmlformats-officedocument.oleObject" PartName="/ppt/embeddings/oleObject115.bin"/>
  <Override ContentType="application/vnd.openxmlformats-officedocument.oleObject" PartName="/ppt/embeddings/oleObject65.bin"/>
  <Override ContentType="application/vnd.openxmlformats-officedocument.oleObject" PartName="/ppt/embeddings/oleObject1.bin"/>
  <Override ContentType="application/vnd.openxmlformats-officedocument.oleObject" PartName="/ppt/embeddings/oleObject52.bin"/>
  <Override ContentType="application/vnd.openxmlformats-officedocument.oleObject" PartName="/ppt/embeddings/oleObject22.bin"/>
  <Override ContentType="application/vnd.openxmlformats-officedocument.oleObject" PartName="/ppt/embeddings/oleObject49.bin"/>
  <Override ContentType="application/vnd.openxmlformats-officedocument.oleObject" PartName="/ppt/embeddings/oleObject127.bin"/>
  <Override ContentType="application/vnd.openxmlformats-officedocument.oleObject" PartName="/ppt/embeddings/oleObject79.bin"/>
  <Override ContentType="application/vnd.openxmlformats-officedocument.oleObject" PartName="/ppt/embeddings/oleObject100.bin"/>
  <Override ContentType="application/vnd.openxmlformats-officedocument.oleObject" PartName="/ppt/embeddings/oleObject71.bin"/>
  <Override ContentType="application/vnd.openxmlformats-officedocument.oleObject" PartName="/ppt/embeddings/oleObject109.bin"/>
  <Override ContentType="application/vnd.openxmlformats-officedocument.oleObject" PartName="/ppt/embeddings/oleObject36.bin"/>
  <Override ContentType="application/vnd.openxmlformats-officedocument.oleObject" PartName="/ppt/embeddings/oleObject37.bin"/>
  <Override ContentType="application/vnd.openxmlformats-officedocument.oleObject" PartName="/ppt/embeddings/oleObject45.bin"/>
  <Override ContentType="application/vnd.openxmlformats-officedocument.oleObject" PartName="/ppt/embeddings/oleObject70.bin"/>
  <Override ContentType="application/vnd.openxmlformats-officedocument.oleObject" PartName="/ppt/embeddings/oleObject97.bin"/>
  <Override ContentType="application/vnd.openxmlformats-officedocument.oleObject" PartName="/ppt/embeddings/oleObject54.bin"/>
  <Override ContentType="application/vnd.openxmlformats-officedocument.oleObject" PartName="/ppt/embeddings/oleObject113.bin"/>
  <Override ContentType="application/vnd.openxmlformats-officedocument.oleObject" PartName="/ppt/embeddings/oleObject28.bin"/>
  <Override ContentType="application/vnd.openxmlformats-officedocument.oleObject" PartName="/ppt/embeddings/oleObject11.bin"/>
  <Override ContentType="application/vnd.openxmlformats-officedocument.oleObject" PartName="/ppt/embeddings/oleObject130.bin"/>
  <Override ContentType="application/vnd.openxmlformats-officedocument.oleObject" PartName="/ppt/embeddings/oleObject103.bin"/>
  <Override ContentType="application/vnd.openxmlformats-officedocument.oleObject" PartName="/ppt/embeddings/oleObject3.bin"/>
  <Override ContentType="application/vnd.openxmlformats-officedocument.oleObject" PartName="/ppt/embeddings/oleObject129.bin"/>
  <Override ContentType="application/vnd.openxmlformats-officedocument.oleObject" PartName="/ppt/embeddings/oleObject47.bin"/>
  <Override ContentType="application/vnd.openxmlformats-officedocument.oleObject" PartName="/ppt/embeddings/oleObject111.bin"/>
  <Override ContentType="application/vnd.openxmlformats-officedocument.oleObject" PartName="/ppt/embeddings/oleObject21.bin"/>
  <Override ContentType="application/vnd.openxmlformats-officedocument.oleObject" PartName="/ppt/embeddings/oleObject64.bin"/>
  <Override ContentType="application/vnd.openxmlformats-officedocument.oleObject" PartName="/ppt/embeddings/oleObject60.bin"/>
  <Override ContentType="application/vnd.openxmlformats-officedocument.oleObject" PartName="/ppt/embeddings/oleObject120.bin"/>
  <Override ContentType="application/vnd.openxmlformats-officedocument.oleObject" PartName="/ppt/embeddings/oleObject13.bin"/>
  <Override ContentType="application/vnd.openxmlformats-officedocument.oleObject" PartName="/ppt/embeddings/oleObject26.bin"/>
  <Override ContentType="application/vnd.openxmlformats-officedocument.oleObject" PartName="/ppt/embeddings/oleObject51.bin"/>
  <Override ContentType="application/vnd.openxmlformats-officedocument.oleObject" PartName="/ppt/embeddings/oleObject99.bin"/>
  <Override ContentType="application/vnd.openxmlformats-officedocument.oleObject" PartName="/ppt/embeddings/oleObject86.bin"/>
  <Override ContentType="application/vnd.openxmlformats-officedocument.oleObject" PartName="/ppt/embeddings/oleObject69.bin"/>
  <Override ContentType="application/vnd.openxmlformats-officedocument.oleObject" PartName="/ppt/embeddings/oleObject94.bin"/>
  <Override ContentType="application/vnd.openxmlformats-officedocument.oleObject" PartName="/ppt/embeddings/oleObject30.bin"/>
  <Override ContentType="application/vnd.openxmlformats-officedocument.oleObject" PartName="/ppt/embeddings/oleObject43.bin"/>
  <Override ContentType="application/vnd.openxmlformats-officedocument.oleObject" PartName="/ppt/embeddings/oleObject56.bin"/>
  <Override ContentType="application/vnd.openxmlformats-officedocument.oleObject" PartName="/ppt/embeddings/oleObject81.bin"/>
  <Override ContentType="application/vnd.openxmlformats-officedocument.oleObject" PartName="/ppt/embeddings/oleObject39.bin"/>
  <Override ContentType="application/vnd.openxmlformats-officedocument.oleObject" PartName="/ppt/embeddings/oleObject5.bin"/>
  <Override ContentType="application/vnd.openxmlformats-officedocument.oleObject" PartName="/ppt/embeddings/oleObject58.bin"/>
  <Override ContentType="application/vnd.openxmlformats-officedocument.oleObject" PartName="/ppt/embeddings/oleObject118.bin"/>
  <Override ContentType="application/vnd.openxmlformats-officedocument.oleObject" PartName="/ppt/embeddings/oleObject105.bin"/>
  <Override ContentType="application/vnd.openxmlformats-officedocument.oleObject" PartName="/ppt/embeddings/oleObject88.bin"/>
  <Override ContentType="application/vnd.openxmlformats-officedocument.oleObject" PartName="/ppt/embeddings/oleObject75.bin"/>
  <Override ContentType="application/vnd.openxmlformats-officedocument.oleObject" PartName="/ppt/embeddings/oleObject122.bin"/>
  <Override ContentType="application/vnd.openxmlformats-officedocument.oleObject" PartName="/ppt/embeddings/oleObject62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</p:sldIdLst>
  <p:sldSz cy="6858000" cx="9144000"/>
  <p:notesSz cx="6858000" cy="9144000"/>
  <p:embeddedFontLst>
    <p:embeddedFont>
      <p:font typeface="Bebas Neue"/>
      <p:regular r:id="rId9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5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95" roundtripDataSignature="AMtx7mgV1dl8mw+VOdFVQfd8BJVPvaZX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59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slide" Target="slides/slide83.xml"/><Relationship Id="rId43" Type="http://schemas.openxmlformats.org/officeDocument/2006/relationships/slide" Target="slides/slide38.xml"/><Relationship Id="rId87" Type="http://schemas.openxmlformats.org/officeDocument/2006/relationships/slide" Target="slides/slide8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95" Type="http://customschemas.google.com/relationships/presentationmetadata" Target="metadata"/><Relationship Id="rId50" Type="http://schemas.openxmlformats.org/officeDocument/2006/relationships/slide" Target="slides/slide45.xml"/><Relationship Id="rId94" Type="http://schemas.openxmlformats.org/officeDocument/2006/relationships/font" Target="fonts/BebasNeue-regular.fntdata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1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2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3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4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5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6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7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14.png"/></Relationships>
</file>

<file path=ppt/drawings/_rels/vmlDrawing18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9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0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16.png"/><Relationship Id="rId3" Type="http://schemas.openxmlformats.org/officeDocument/2006/relationships/image" Target="../media/image19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9.png"/></Relationships>
</file>

<file path=ppt/drawings/_rels/vmlDrawing21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2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3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4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5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6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7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2.png"/></Relationships>
</file>

<file path=ppt/drawings/_rels/vmlDrawing28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1.png"/></Relationships>
</file>

<file path=ppt/drawings/_rels/vmlDrawing29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8.png"/></Relationships>
</file>

<file path=ppt/drawings/_rels/vmlDrawing3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0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13.png"/></Relationships>
</file>

<file path=ppt/drawings/_rels/vmlDrawing31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6.png"/></Relationships>
</file>

<file path=ppt/drawings/_rels/vmlDrawing32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30.png"/></Relationships>
</file>

<file path=ppt/drawings/_rels/vmlDrawing33.vml.rels><?xml version="1.0" encoding="UTF-8" standalone="yes"?>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7.png"/></Relationships>
</file>

<file path=ppt/drawings/_rels/vmlDrawing34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31.png"/></Relationships>
</file>

<file path=ppt/drawings/_rels/vmlDrawing35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32.png"/></Relationships>
</file>

<file path=ppt/drawings/_rels/vmlDrawing36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3.png"/></Relationships>
</file>

<file path=ppt/drawings/_rels/vmlDrawing37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8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41.png"/></Relationships>
</file>

<file path=ppt/drawings/_rels/vmlDrawing39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0.vml.rels><?xml version="1.0" encoding="UTF-8" standalone="yes"?>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41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2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34.png"/></Relationships>
</file>

<file path=ppt/drawings/_rels/vmlDrawing43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35.png"/></Relationships>
</file>

<file path=ppt/drawings/_rels/vmlDrawing44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5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6.vml.rels><?xml version="1.0" encoding="UTF-8" standalone="yes"?>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4.png"/></Relationships>
</file>

<file path=ppt/drawings/_rels/vmlDrawing47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8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39.png"/></Relationships>
</file>

<file path=ppt/drawings/_rels/vmlDrawing49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39.png"/></Relationships>
</file>

<file path=ppt/drawings/_rels/vmlDrawing5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0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40.png"/></Relationships>
</file>

<file path=ppt/drawings/_rels/vmlDrawing51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36.png"/></Relationships>
</file>

<file path=ppt/drawings/_rels/vmlDrawing52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37.png"/></Relationships>
</file>

<file path=ppt/drawings/_rels/vmlDrawing53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4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45.png"/></Relationships>
</file>

<file path=ppt/drawings/_rels/vmlDrawing55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43.png"/></Relationships>
</file>

<file path=ppt/drawings/_rels/vmlDrawing56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48.png"/></Relationships>
</file>

<file path=ppt/drawings/_rels/vmlDrawing57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8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46.png"/></Relationships>
</file>

<file path=ppt/drawings/_rels/vmlDrawing59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.v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7.png"/></Relationships>
</file>

<file path=ppt/drawings/_rels/vmlDrawing60.vml.rels><?xml version="1.0" encoding="UTF-8" standalone="yes"?>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2.png"/></Relationships>
</file>

<file path=ppt/drawings/_rels/vmlDrawing61.vml.rels><?xml version="1.0" encoding="UTF-8" standalone="yes"?>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9.png"/></Relationships>
</file>

<file path=ppt/drawings/_rels/vmlDrawing62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47.png"/></Relationships>
</file>

<file path=ppt/drawings/_rels/vmlDrawing63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4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5.vml.rels><?xml version="1.0" encoding="UTF-8" standalone="yes"?>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66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3.png"/></Relationships>
</file>

<file path=ppt/drawings/_rels/vmlDrawing67.vml.rels><?xml version="1.0" encoding="UTF-8" standalone="yes"?>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4.png"/></Relationships>
</file>

<file path=ppt/drawings/_rels/vmlDrawing68.vml.rels><?xml version="1.0" encoding="UTF-8" standalone="yes"?>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69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7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70.vml.rels><?xml version="1.0" encoding="UTF-8" standalone="yes"?>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71.vml.rels><?xml version="1.0" encoding="UTF-8" standalone="yes"?>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55.png"/></Relationships>
</file>

<file path=ppt/drawings/_rels/vmlDrawing72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7.png"/></Relationships>
</file>

<file path=ppt/drawings/_rels/vmlDrawing73.vml.rels><?xml version="1.0" encoding="UTF-8" standalone="yes"?>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74.vml.rels><?xml version="1.0" encoding="UTF-8" standalone="yes"?>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75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76.vml.rels><?xml version="1.0" encoding="UTF-8" standalone="yes"?>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77.vml.rels><?xml version="1.0" encoding="UTF-8" standalone="yes"?>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78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79.vml.rels><?xml version="1.0" encoding="UTF-8" standalone="yes"?>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2.png"/></Relationships>
</file>

<file path=ppt/drawings/_rels/vmlDrawing8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80.vml.rels><?xml version="1.0" encoding="UTF-8" standalone="yes"?>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1.png"/></Relationships>
</file>

<file path=ppt/drawings/_rels/vmlDrawing81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82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83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84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64.png"/></Relationships>
</file>

<file path=ppt/drawings/_rels/vmlDrawing85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86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87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63.png"/></Relationships>
</file>

<file path=ppt/drawings/_rels/vmlDrawing88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9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4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0" name="Google Shape;490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0" name="Google Shape;500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4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4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Google Shape;529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4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9" name="Google Shape;539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4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8" name="Google Shape;548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4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8" name="Google Shape;558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4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8" name="Google Shape;568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5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8" name="Google Shape;578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5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8" name="Google Shape;588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5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8" name="Google Shape;598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5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7" name="Google Shape;607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5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7" name="Google Shape;617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5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5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7" name="Google Shape;627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5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7" name="Google Shape;637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5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5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6" name="Google Shape;646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5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6" name="Google Shape;656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5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5" name="Google Shape;665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6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6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5" name="Google Shape;675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6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6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5" name="Google Shape;685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6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6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5" name="Google Shape;695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6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6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4" name="Google Shape;704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6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6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3" name="Google Shape;713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6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6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2" name="Google Shape;722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6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6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2" name="Google Shape;732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6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4" name="Google Shape;744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6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6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3" name="Google Shape;753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6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7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2" name="Google Shape;762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7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7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1" name="Google Shape;771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7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7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3" name="Google Shape;783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7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7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4" name="Google Shape;794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7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7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3" name="Google Shape;803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7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7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2" name="Google Shape;812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7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7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1" name="Google Shape;821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7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7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0" name="Google Shape;830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7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7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9" name="Google Shape;839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7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7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8" name="Google Shape;848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7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8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9" name="Google Shape;859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8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8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9" name="Google Shape;869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8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8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8" name="Google Shape;878;p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8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8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7" name="Google Shape;887;p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8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8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6" name="Google Shape;896;p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p8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8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6" name="Google Shape;906;p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7" name="Google Shape;907;p8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8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5" name="Google Shape;915;p8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6" name="Google Shape;916;p8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8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4" name="Google Shape;924;p8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8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4" name="Google Shape;934;p8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0"/>
          <p:cNvSpPr txBox="1"/>
          <p:nvPr>
            <p:ph type="ctrTitle"/>
          </p:nvPr>
        </p:nvSpPr>
        <p:spPr>
          <a:xfrm>
            <a:off x="601670" y="1291130"/>
            <a:ext cx="7940660" cy="1320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600"/>
              <a:buFont typeface="Calibri"/>
              <a:buNone/>
              <a:defRPr sz="3600">
                <a:solidFill>
                  <a:srgbClr val="FF750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90"/>
          <p:cNvSpPr txBox="1"/>
          <p:nvPr>
            <p:ph idx="1" type="subTitle"/>
          </p:nvPr>
        </p:nvSpPr>
        <p:spPr>
          <a:xfrm>
            <a:off x="601670" y="2665475"/>
            <a:ext cx="7940660" cy="1374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560"/>
              </a:spcBef>
              <a:spcAft>
                <a:spcPts val="0"/>
              </a:spcAft>
              <a:buClr>
                <a:srgbClr val="324600"/>
              </a:buClr>
              <a:buSzPts val="2800"/>
              <a:buNone/>
              <a:defRPr sz="2800">
                <a:solidFill>
                  <a:srgbClr val="324600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9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9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9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9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99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5" name="Google Shape;75;p9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9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00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0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0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0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1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01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10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0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0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1"/>
          <p:cNvSpPr txBox="1"/>
          <p:nvPr>
            <p:ph type="title"/>
          </p:nvPr>
        </p:nvSpPr>
        <p:spPr>
          <a:xfrm>
            <a:off x="448965" y="222195"/>
            <a:ext cx="8246070" cy="610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600"/>
              <a:buFont typeface="Calibri"/>
              <a:buNone/>
              <a:defRPr sz="3600">
                <a:solidFill>
                  <a:srgbClr val="FF750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91"/>
          <p:cNvSpPr txBox="1"/>
          <p:nvPr>
            <p:ph idx="1" type="body"/>
          </p:nvPr>
        </p:nvSpPr>
        <p:spPr>
          <a:xfrm>
            <a:off x="448965" y="1138426"/>
            <a:ext cx="8246069" cy="50223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324600"/>
              </a:buClr>
              <a:buSzPts val="2800"/>
              <a:buChar char="•"/>
              <a:defRPr sz="2800">
                <a:solidFill>
                  <a:srgbClr val="324600"/>
                </a:solidFill>
              </a:defRPr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rgbClr val="324600"/>
              </a:buClr>
              <a:buSzPts val="2800"/>
              <a:buChar char="–"/>
              <a:defRPr>
                <a:solidFill>
                  <a:srgbClr val="324600"/>
                </a:solidFill>
              </a:defRPr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rgbClr val="324600"/>
              </a:buClr>
              <a:buSzPts val="2400"/>
              <a:buChar char="•"/>
              <a:defRPr>
                <a:solidFill>
                  <a:srgbClr val="324600"/>
                </a:solidFill>
              </a:defRPr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Char char="–"/>
              <a:defRPr>
                <a:solidFill>
                  <a:srgbClr val="324600"/>
                </a:solidFill>
              </a:defRPr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Char char="»"/>
              <a:defRPr>
                <a:solidFill>
                  <a:srgbClr val="324600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9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9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9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2"/>
          <p:cNvSpPr txBox="1"/>
          <p:nvPr>
            <p:ph type="title"/>
          </p:nvPr>
        </p:nvSpPr>
        <p:spPr>
          <a:xfrm>
            <a:off x="457200" y="833014"/>
            <a:ext cx="8229600" cy="5846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9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0" name="Google Shape;30;p9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1" name="Google Shape;31;p9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9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9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3"/>
          <p:cNvSpPr txBox="1"/>
          <p:nvPr>
            <p:ph type="title"/>
          </p:nvPr>
        </p:nvSpPr>
        <p:spPr>
          <a:xfrm>
            <a:off x="1976015" y="527605"/>
            <a:ext cx="6566314" cy="76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600"/>
              <a:buFont typeface="Calibri"/>
              <a:buNone/>
              <a:defRPr sz="3600">
                <a:solidFill>
                  <a:srgbClr val="FF750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93"/>
          <p:cNvSpPr txBox="1"/>
          <p:nvPr>
            <p:ph idx="1" type="body"/>
          </p:nvPr>
        </p:nvSpPr>
        <p:spPr>
          <a:xfrm>
            <a:off x="1976016" y="1443835"/>
            <a:ext cx="6566314" cy="47338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324600"/>
              </a:buClr>
              <a:buSzPts val="2800"/>
              <a:buChar char="•"/>
              <a:defRPr sz="2800">
                <a:solidFill>
                  <a:srgbClr val="324600"/>
                </a:solidFill>
              </a:defRPr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rgbClr val="324600"/>
              </a:buClr>
              <a:buSzPts val="2800"/>
              <a:buChar char="–"/>
              <a:defRPr>
                <a:solidFill>
                  <a:srgbClr val="324600"/>
                </a:solidFill>
              </a:defRPr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rgbClr val="324600"/>
              </a:buClr>
              <a:buSzPts val="2400"/>
              <a:buChar char="•"/>
              <a:defRPr>
                <a:solidFill>
                  <a:srgbClr val="324600"/>
                </a:solidFill>
              </a:defRPr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Char char="–"/>
              <a:defRPr>
                <a:solidFill>
                  <a:srgbClr val="324600"/>
                </a:solidFill>
              </a:defRPr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Char char="»"/>
              <a:defRPr>
                <a:solidFill>
                  <a:srgbClr val="324600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9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9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3" name="Google Shape;43;p9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9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5"/>
          <p:cNvSpPr txBox="1"/>
          <p:nvPr>
            <p:ph type="title"/>
          </p:nvPr>
        </p:nvSpPr>
        <p:spPr>
          <a:xfrm>
            <a:off x="448965" y="222195"/>
            <a:ext cx="8246070" cy="610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600"/>
              <a:buFont typeface="Calibri"/>
              <a:buNone/>
              <a:defRPr sz="3600">
                <a:solidFill>
                  <a:srgbClr val="FF750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5"/>
          <p:cNvSpPr txBox="1"/>
          <p:nvPr>
            <p:ph idx="1" type="body"/>
          </p:nvPr>
        </p:nvSpPr>
        <p:spPr>
          <a:xfrm>
            <a:off x="448966" y="1330318"/>
            <a:ext cx="4123034" cy="5716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Clr>
                <a:srgbClr val="324600"/>
              </a:buClr>
              <a:buSzPts val="2400"/>
              <a:buNone/>
              <a:defRPr b="1" sz="2400">
                <a:solidFill>
                  <a:srgbClr val="324600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95"/>
          <p:cNvSpPr txBox="1"/>
          <p:nvPr>
            <p:ph idx="2" type="body"/>
          </p:nvPr>
        </p:nvSpPr>
        <p:spPr>
          <a:xfrm>
            <a:off x="448965" y="2054654"/>
            <a:ext cx="4123035" cy="3035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ctr">
              <a:spcBef>
                <a:spcPts val="480"/>
              </a:spcBef>
              <a:spcAft>
                <a:spcPts val="0"/>
              </a:spcAft>
              <a:buClr>
                <a:srgbClr val="324600"/>
              </a:buClr>
              <a:buSzPts val="2400"/>
              <a:buChar char="•"/>
              <a:defRPr sz="2400">
                <a:solidFill>
                  <a:srgbClr val="324600"/>
                </a:solidFill>
              </a:defRPr>
            </a:lvl1pPr>
            <a:lvl2pPr indent="-355600" lvl="1" marL="914400" algn="ctr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Char char="–"/>
              <a:defRPr sz="2000">
                <a:solidFill>
                  <a:srgbClr val="324600"/>
                </a:solidFill>
              </a:defRPr>
            </a:lvl2pPr>
            <a:lvl3pPr indent="-342900" lvl="2" marL="1371600" algn="ctr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Char char="•"/>
              <a:defRPr sz="1800">
                <a:solidFill>
                  <a:srgbClr val="324600"/>
                </a:solidFill>
              </a:defRPr>
            </a:lvl3pPr>
            <a:lvl4pPr indent="-330200" lvl="3" marL="1828800" algn="ctr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Char char="–"/>
              <a:defRPr sz="1600">
                <a:solidFill>
                  <a:srgbClr val="324600"/>
                </a:solidFill>
              </a:defRPr>
            </a:lvl4pPr>
            <a:lvl5pPr indent="-330200" lvl="4" marL="2286000" algn="ctr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Char char="»"/>
              <a:defRPr sz="1600">
                <a:solidFill>
                  <a:srgbClr val="324600"/>
                </a:solidFill>
              </a:defRPr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95"/>
          <p:cNvSpPr txBox="1"/>
          <p:nvPr>
            <p:ph idx="3" type="body"/>
          </p:nvPr>
        </p:nvSpPr>
        <p:spPr>
          <a:xfrm>
            <a:off x="4572001" y="1330319"/>
            <a:ext cx="4106566" cy="5716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Clr>
                <a:srgbClr val="324600"/>
              </a:buClr>
              <a:buSzPts val="2400"/>
              <a:buNone/>
              <a:defRPr b="1" sz="2400">
                <a:solidFill>
                  <a:srgbClr val="324600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95"/>
          <p:cNvSpPr txBox="1"/>
          <p:nvPr>
            <p:ph idx="4" type="body"/>
          </p:nvPr>
        </p:nvSpPr>
        <p:spPr>
          <a:xfrm>
            <a:off x="4572000" y="2054655"/>
            <a:ext cx="4106566" cy="3035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ctr">
              <a:spcBef>
                <a:spcPts val="480"/>
              </a:spcBef>
              <a:spcAft>
                <a:spcPts val="0"/>
              </a:spcAft>
              <a:buClr>
                <a:srgbClr val="324600"/>
              </a:buClr>
              <a:buSzPts val="2400"/>
              <a:buChar char="•"/>
              <a:defRPr sz="2400">
                <a:solidFill>
                  <a:srgbClr val="324600"/>
                </a:solidFill>
              </a:defRPr>
            </a:lvl1pPr>
            <a:lvl2pPr indent="-355600" lvl="1" marL="914400" algn="ctr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Char char="–"/>
              <a:defRPr sz="2000">
                <a:solidFill>
                  <a:srgbClr val="324600"/>
                </a:solidFill>
              </a:defRPr>
            </a:lvl2pPr>
            <a:lvl3pPr indent="-342900" lvl="2" marL="1371600" algn="ctr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Char char="•"/>
              <a:defRPr sz="1800">
                <a:solidFill>
                  <a:srgbClr val="324600"/>
                </a:solidFill>
              </a:defRPr>
            </a:lvl3pPr>
            <a:lvl4pPr indent="-330200" lvl="3" marL="1828800" algn="ctr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Char char="–"/>
              <a:defRPr sz="1600">
                <a:solidFill>
                  <a:srgbClr val="324600"/>
                </a:solidFill>
              </a:defRPr>
            </a:lvl4pPr>
            <a:lvl5pPr indent="-330200" lvl="4" marL="2286000" algn="ctr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Char char="»"/>
              <a:defRPr sz="1600">
                <a:solidFill>
                  <a:srgbClr val="324600"/>
                </a:solidFill>
              </a:defRPr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2" name="Google Shape;52;p9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9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9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8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8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7" name="Google Shape;67;p9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8" name="Google Shape;68;p9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9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8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8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8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8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mlDrawing" Target="../drawings/vmlDrawing1.v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6" Type="http://schemas.openxmlformats.org/officeDocument/2006/relationships/oleObject" Target="../embeddings/oleObject1.bin"/><Relationship Id="rId7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vmlDrawing" Target="../drawings/vmlDrawing10.vml"/><Relationship Id="rId4" Type="http://schemas.openxmlformats.org/officeDocument/2006/relationships/oleObject" Target="../embeddings/oleObject11.bin"/><Relationship Id="rId5" Type="http://schemas.openxmlformats.org/officeDocument/2006/relationships/oleObject" Target="../embeddings/oleObject11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vmlDrawing" Target="../drawings/vmlDrawing11.vml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2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vmlDrawing" Target="../drawings/vmlDrawing12.vml"/><Relationship Id="rId4" Type="http://schemas.openxmlformats.org/officeDocument/2006/relationships/oleObject" Target="../embeddings/oleObject13.bin"/><Relationship Id="rId5" Type="http://schemas.openxmlformats.org/officeDocument/2006/relationships/oleObject" Target="../embeddings/oleObject13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vmlDrawing" Target="../drawings/vmlDrawing13.vml"/><Relationship Id="rId4" Type="http://schemas.openxmlformats.org/officeDocument/2006/relationships/oleObject" Target="../embeddings/oleObject14.bin"/><Relationship Id="rId5" Type="http://schemas.openxmlformats.org/officeDocument/2006/relationships/oleObject" Target="../embeddings/oleObject14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vmlDrawing" Target="../drawings/vmlDrawing14.vml"/><Relationship Id="rId4" Type="http://schemas.openxmlformats.org/officeDocument/2006/relationships/oleObject" Target="../embeddings/oleObject15.bin"/><Relationship Id="rId5" Type="http://schemas.openxmlformats.org/officeDocument/2006/relationships/oleObject" Target="../embeddings/oleObject15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vmlDrawing" Target="../drawings/vmlDrawing15.vml"/><Relationship Id="rId4" Type="http://schemas.openxmlformats.org/officeDocument/2006/relationships/oleObject" Target="../embeddings/oleObject16.bin"/><Relationship Id="rId5" Type="http://schemas.openxmlformats.org/officeDocument/2006/relationships/oleObject" Target="../embeddings/oleObject16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vmlDrawing" Target="../drawings/vmlDrawing16.vml"/><Relationship Id="rId4" Type="http://schemas.openxmlformats.org/officeDocument/2006/relationships/oleObject" Target="../embeddings/oleObject17.bin"/><Relationship Id="rId5" Type="http://schemas.openxmlformats.org/officeDocument/2006/relationships/oleObject" Target="../embeddings/oleObject17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vmlDrawing" Target="../drawings/vmlDrawing17.vml"/><Relationship Id="rId4" Type="http://schemas.openxmlformats.org/officeDocument/2006/relationships/oleObject" Target="../embeddings/oleObject18.bin"/><Relationship Id="rId9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19.bin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vmlDrawing" Target="../drawings/vmlDrawing18.vml"/><Relationship Id="rId4" Type="http://schemas.openxmlformats.org/officeDocument/2006/relationships/oleObject" Target="../embeddings/oleObject20.bin"/><Relationship Id="rId5" Type="http://schemas.openxmlformats.org/officeDocument/2006/relationships/oleObject" Target="../embeddings/oleObject20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vmlDrawing" Target="../drawings/vmlDrawing19.vml"/><Relationship Id="rId4" Type="http://schemas.openxmlformats.org/officeDocument/2006/relationships/oleObject" Target="../embeddings/oleObject21.bin"/><Relationship Id="rId5" Type="http://schemas.openxmlformats.org/officeDocument/2006/relationships/oleObject" Target="../embeddings/oleObject21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vmlDrawing" Target="../drawings/vmlDrawing2.v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2.bin"/><Relationship Id="rId6" Type="http://schemas.openxmlformats.org/officeDocument/2006/relationships/oleObject" Target="../embeddings/oleObject2.bin"/><Relationship Id="rId7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20" Type="http://schemas.openxmlformats.org/officeDocument/2006/relationships/oleObject" Target="../embeddings/oleObject27.bin"/><Relationship Id="rId11" Type="http://schemas.openxmlformats.org/officeDocument/2006/relationships/oleObject" Target="../embeddings/oleObject24.bin"/><Relationship Id="rId22" Type="http://schemas.openxmlformats.org/officeDocument/2006/relationships/image" Target="../media/image29.png"/><Relationship Id="rId10" Type="http://schemas.openxmlformats.org/officeDocument/2006/relationships/image" Target="../media/image16.png"/><Relationship Id="rId21" Type="http://schemas.openxmlformats.org/officeDocument/2006/relationships/oleObject" Target="../embeddings/oleObject27.bin"/><Relationship Id="rId13" Type="http://schemas.openxmlformats.org/officeDocument/2006/relationships/image" Target="../media/image19.png"/><Relationship Id="rId12" Type="http://schemas.openxmlformats.org/officeDocument/2006/relationships/oleObject" Target="../embeddings/oleObject24.bin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vmlDrawing" Target="../drawings/vmlDrawing20.vml"/><Relationship Id="rId4" Type="http://schemas.openxmlformats.org/officeDocument/2006/relationships/oleObject" Target="../embeddings/oleObject22.bin"/><Relationship Id="rId9" Type="http://schemas.openxmlformats.org/officeDocument/2006/relationships/oleObject" Target="../embeddings/oleObject23.bin"/><Relationship Id="rId15" Type="http://schemas.openxmlformats.org/officeDocument/2006/relationships/oleObject" Target="../embeddings/oleObject25.bin"/><Relationship Id="rId14" Type="http://schemas.openxmlformats.org/officeDocument/2006/relationships/oleObject" Target="../embeddings/oleObject25.bin"/><Relationship Id="rId17" Type="http://schemas.openxmlformats.org/officeDocument/2006/relationships/oleObject" Target="../embeddings/oleObject26.bin"/><Relationship Id="rId16" Type="http://schemas.openxmlformats.org/officeDocument/2006/relationships/image" Target="../media/image12.png"/><Relationship Id="rId5" Type="http://schemas.openxmlformats.org/officeDocument/2006/relationships/oleObject" Target="../embeddings/oleObject22.bin"/><Relationship Id="rId19" Type="http://schemas.openxmlformats.org/officeDocument/2006/relationships/image" Target="../media/image15.png"/><Relationship Id="rId6" Type="http://schemas.openxmlformats.org/officeDocument/2006/relationships/image" Target="../media/image4.png"/><Relationship Id="rId18" Type="http://schemas.openxmlformats.org/officeDocument/2006/relationships/oleObject" Target="../embeddings/oleObject26.bin"/><Relationship Id="rId7" Type="http://schemas.openxmlformats.org/officeDocument/2006/relationships/image" Target="../media/image5.png"/><Relationship Id="rId8" Type="http://schemas.openxmlformats.org/officeDocument/2006/relationships/oleObject" Target="../embeddings/oleObject23.bin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vmlDrawing" Target="../drawings/vmlDrawing21.vml"/><Relationship Id="rId4" Type="http://schemas.openxmlformats.org/officeDocument/2006/relationships/oleObject" Target="../embeddings/oleObject28.bin"/><Relationship Id="rId5" Type="http://schemas.openxmlformats.org/officeDocument/2006/relationships/oleObject" Target="../embeddings/oleObject28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vmlDrawing" Target="../drawings/vmlDrawing22.vml"/><Relationship Id="rId4" Type="http://schemas.openxmlformats.org/officeDocument/2006/relationships/oleObject" Target="../embeddings/oleObject29.bin"/><Relationship Id="rId5" Type="http://schemas.openxmlformats.org/officeDocument/2006/relationships/oleObject" Target="../embeddings/oleObject29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vmlDrawing" Target="../drawings/vmlDrawing23.vml"/><Relationship Id="rId4" Type="http://schemas.openxmlformats.org/officeDocument/2006/relationships/oleObject" Target="../embeddings/oleObject30.bin"/><Relationship Id="rId5" Type="http://schemas.openxmlformats.org/officeDocument/2006/relationships/oleObject" Target="../embeddings/oleObject30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vmlDrawing" Target="../drawings/vmlDrawing24.vml"/><Relationship Id="rId4" Type="http://schemas.openxmlformats.org/officeDocument/2006/relationships/oleObject" Target="../embeddings/oleObject31.bin"/><Relationship Id="rId5" Type="http://schemas.openxmlformats.org/officeDocument/2006/relationships/oleObject" Target="../embeddings/oleObject31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vmlDrawing" Target="../drawings/vmlDrawing25.vml"/><Relationship Id="rId4" Type="http://schemas.openxmlformats.org/officeDocument/2006/relationships/oleObject" Target="../embeddings/oleObject32.bin"/><Relationship Id="rId5" Type="http://schemas.openxmlformats.org/officeDocument/2006/relationships/oleObject" Target="../embeddings/oleObject32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vmlDrawing" Target="../drawings/vmlDrawing26.vml"/><Relationship Id="rId4" Type="http://schemas.openxmlformats.org/officeDocument/2006/relationships/oleObject" Target="../embeddings/oleObject33.bin"/><Relationship Id="rId5" Type="http://schemas.openxmlformats.org/officeDocument/2006/relationships/oleObject" Target="../embeddings/oleObject33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vmlDrawing" Target="../drawings/vmlDrawing27.vml"/><Relationship Id="rId4" Type="http://schemas.openxmlformats.org/officeDocument/2006/relationships/oleObject" Target="../embeddings/oleObject34.bin"/><Relationship Id="rId9" Type="http://schemas.openxmlformats.org/officeDocument/2006/relationships/oleObject" Target="../embeddings/oleObject35.bin"/><Relationship Id="rId5" Type="http://schemas.openxmlformats.org/officeDocument/2006/relationships/oleObject" Target="../embeddings/oleObject34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35.bin"/></Relationships>
</file>

<file path=ppt/slides/_rels/slide28.xml.rels><?xml version="1.0" encoding="UTF-8" standalone="yes"?><Relationships xmlns="http://schemas.openxmlformats.org/package/2006/relationships"><Relationship Id="rId1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vmlDrawing" Target="../drawings/vmlDrawing28.vml"/><Relationship Id="rId4" Type="http://schemas.openxmlformats.org/officeDocument/2006/relationships/oleObject" Target="../embeddings/oleObject36.bin"/><Relationship Id="rId9" Type="http://schemas.openxmlformats.org/officeDocument/2006/relationships/oleObject" Target="../embeddings/oleObject37.bin"/><Relationship Id="rId5" Type="http://schemas.openxmlformats.org/officeDocument/2006/relationships/oleObject" Target="../embeddings/oleObject36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37.bin"/></Relationships>
</file>

<file path=ppt/slides/_rels/slide29.xml.rels><?xml version="1.0" encoding="UTF-8" standalone="yes"?><Relationships xmlns="http://schemas.openxmlformats.org/package/2006/relationships"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vmlDrawing" Target="../drawings/vmlDrawing29.vml"/><Relationship Id="rId4" Type="http://schemas.openxmlformats.org/officeDocument/2006/relationships/image" Target="../media/image5.png"/><Relationship Id="rId9" Type="http://schemas.openxmlformats.org/officeDocument/2006/relationships/oleObject" Target="../embeddings/oleObject39.bin"/><Relationship Id="rId5" Type="http://schemas.openxmlformats.org/officeDocument/2006/relationships/oleObject" Target="../embeddings/oleObject38.bin"/><Relationship Id="rId6" Type="http://schemas.openxmlformats.org/officeDocument/2006/relationships/oleObject" Target="../embeddings/oleObject38.bin"/><Relationship Id="rId7" Type="http://schemas.openxmlformats.org/officeDocument/2006/relationships/image" Target="../media/image4.png"/><Relationship Id="rId8" Type="http://schemas.openxmlformats.org/officeDocument/2006/relationships/oleObject" Target="../embeddings/oleObject39.bin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vmlDrawing" Target="../drawings/vmlDrawing3.v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3.bin"/><Relationship Id="rId6" Type="http://schemas.openxmlformats.org/officeDocument/2006/relationships/oleObject" Target="../embeddings/oleObject3.bin"/><Relationship Id="rId7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vmlDrawing" Target="../drawings/vmlDrawing30.vml"/><Relationship Id="rId4" Type="http://schemas.openxmlformats.org/officeDocument/2006/relationships/image" Target="../media/image5.png"/><Relationship Id="rId9" Type="http://schemas.openxmlformats.org/officeDocument/2006/relationships/oleObject" Target="../embeddings/oleObject41.bin"/><Relationship Id="rId5" Type="http://schemas.openxmlformats.org/officeDocument/2006/relationships/oleObject" Target="../embeddings/oleObject40.bin"/><Relationship Id="rId6" Type="http://schemas.openxmlformats.org/officeDocument/2006/relationships/oleObject" Target="../embeddings/oleObject40.bin"/><Relationship Id="rId7" Type="http://schemas.openxmlformats.org/officeDocument/2006/relationships/image" Target="../media/image4.png"/><Relationship Id="rId8" Type="http://schemas.openxmlformats.org/officeDocument/2006/relationships/oleObject" Target="../embeddings/oleObject41.bin"/></Relationships>
</file>

<file path=ppt/slides/_rels/slide31.xml.rels><?xml version="1.0" encoding="UTF-8" standalone="yes"?><Relationships xmlns="http://schemas.openxmlformats.org/package/2006/relationships"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vmlDrawing" Target="../drawings/vmlDrawing31.vml"/><Relationship Id="rId4" Type="http://schemas.openxmlformats.org/officeDocument/2006/relationships/image" Target="../media/image5.png"/><Relationship Id="rId9" Type="http://schemas.openxmlformats.org/officeDocument/2006/relationships/oleObject" Target="../embeddings/oleObject43.bin"/><Relationship Id="rId5" Type="http://schemas.openxmlformats.org/officeDocument/2006/relationships/oleObject" Target="../embeddings/oleObject42.bin"/><Relationship Id="rId6" Type="http://schemas.openxmlformats.org/officeDocument/2006/relationships/oleObject" Target="../embeddings/oleObject42.bin"/><Relationship Id="rId7" Type="http://schemas.openxmlformats.org/officeDocument/2006/relationships/image" Target="../media/image4.png"/><Relationship Id="rId8" Type="http://schemas.openxmlformats.org/officeDocument/2006/relationships/oleObject" Target="../embeddings/oleObject43.bin"/></Relationships>
</file>

<file path=ppt/slides/_rels/slide32.xml.rels><?xml version="1.0" encoding="UTF-8" standalone="yes"?><Relationships xmlns="http://schemas.openxmlformats.org/package/2006/relationships"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vmlDrawing" Target="../drawings/vmlDrawing32.vml"/><Relationship Id="rId4" Type="http://schemas.openxmlformats.org/officeDocument/2006/relationships/image" Target="../media/image5.png"/><Relationship Id="rId9" Type="http://schemas.openxmlformats.org/officeDocument/2006/relationships/oleObject" Target="../embeddings/oleObject45.bin"/><Relationship Id="rId5" Type="http://schemas.openxmlformats.org/officeDocument/2006/relationships/oleObject" Target="../embeddings/oleObject44.bin"/><Relationship Id="rId6" Type="http://schemas.openxmlformats.org/officeDocument/2006/relationships/oleObject" Target="../embeddings/oleObject44.bin"/><Relationship Id="rId7" Type="http://schemas.openxmlformats.org/officeDocument/2006/relationships/image" Target="../media/image4.png"/><Relationship Id="rId8" Type="http://schemas.openxmlformats.org/officeDocument/2006/relationships/oleObject" Target="../embeddings/oleObject45.bin"/></Relationships>
</file>

<file path=ppt/slides/_rels/slide33.xml.rels><?xml version="1.0" encoding="UTF-8" standalone="yes"?><Relationships xmlns="http://schemas.openxmlformats.org/package/2006/relationships"><Relationship Id="rId11" Type="http://schemas.openxmlformats.org/officeDocument/2006/relationships/oleObject" Target="../embeddings/oleObject48.bin"/><Relationship Id="rId10" Type="http://schemas.openxmlformats.org/officeDocument/2006/relationships/image" Target="../media/image25.png"/><Relationship Id="rId13" Type="http://schemas.openxmlformats.org/officeDocument/2006/relationships/image" Target="../media/image27.png"/><Relationship Id="rId12" Type="http://schemas.openxmlformats.org/officeDocument/2006/relationships/oleObject" Target="../embeddings/oleObject48.bin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vmlDrawing" Target="../drawings/vmlDrawing33.vml"/><Relationship Id="rId4" Type="http://schemas.openxmlformats.org/officeDocument/2006/relationships/oleObject" Target="../embeddings/oleObject46.bin"/><Relationship Id="rId9" Type="http://schemas.openxmlformats.org/officeDocument/2006/relationships/oleObject" Target="../embeddings/oleObject47.bin"/><Relationship Id="rId5" Type="http://schemas.openxmlformats.org/officeDocument/2006/relationships/oleObject" Target="../embeddings/oleObject46.bin"/><Relationship Id="rId6" Type="http://schemas.openxmlformats.org/officeDocument/2006/relationships/image" Target="../media/image2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47.bin"/></Relationships>
</file>

<file path=ppt/slides/_rels/slide34.xml.rels><?xml version="1.0" encoding="UTF-8" standalone="yes"?><Relationships xmlns="http://schemas.openxmlformats.org/package/2006/relationships"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vmlDrawing" Target="../drawings/vmlDrawing34.vml"/><Relationship Id="rId4" Type="http://schemas.openxmlformats.org/officeDocument/2006/relationships/image" Target="../media/image5.png"/><Relationship Id="rId9" Type="http://schemas.openxmlformats.org/officeDocument/2006/relationships/oleObject" Target="../embeddings/oleObject50.bin"/><Relationship Id="rId5" Type="http://schemas.openxmlformats.org/officeDocument/2006/relationships/oleObject" Target="../embeddings/oleObject49.bin"/><Relationship Id="rId6" Type="http://schemas.openxmlformats.org/officeDocument/2006/relationships/oleObject" Target="../embeddings/oleObject49.bin"/><Relationship Id="rId7" Type="http://schemas.openxmlformats.org/officeDocument/2006/relationships/image" Target="../media/image4.png"/><Relationship Id="rId8" Type="http://schemas.openxmlformats.org/officeDocument/2006/relationships/oleObject" Target="../embeddings/oleObject50.bin"/></Relationships>
</file>

<file path=ppt/slides/_rels/slide35.xml.rels><?xml version="1.0" encoding="UTF-8" standalone="yes"?><Relationships xmlns="http://schemas.openxmlformats.org/package/2006/relationships"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vmlDrawing" Target="../drawings/vmlDrawing35.vml"/><Relationship Id="rId4" Type="http://schemas.openxmlformats.org/officeDocument/2006/relationships/image" Target="../media/image5.png"/><Relationship Id="rId9" Type="http://schemas.openxmlformats.org/officeDocument/2006/relationships/oleObject" Target="../embeddings/oleObject52.bin"/><Relationship Id="rId5" Type="http://schemas.openxmlformats.org/officeDocument/2006/relationships/oleObject" Target="../embeddings/oleObject51.bin"/><Relationship Id="rId6" Type="http://schemas.openxmlformats.org/officeDocument/2006/relationships/oleObject" Target="../embeddings/oleObject51.bin"/><Relationship Id="rId7" Type="http://schemas.openxmlformats.org/officeDocument/2006/relationships/image" Target="../media/image4.png"/><Relationship Id="rId8" Type="http://schemas.openxmlformats.org/officeDocument/2006/relationships/oleObject" Target="../embeddings/oleObject52.bin"/></Relationships>
</file>

<file path=ppt/slides/_rels/slide36.xml.rels><?xml version="1.0" encoding="UTF-8" standalone="yes"?><Relationships xmlns="http://schemas.openxmlformats.org/package/2006/relationships"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vmlDrawing" Target="../drawings/vmlDrawing36.vml"/><Relationship Id="rId4" Type="http://schemas.openxmlformats.org/officeDocument/2006/relationships/image" Target="../media/image5.png"/><Relationship Id="rId9" Type="http://schemas.openxmlformats.org/officeDocument/2006/relationships/oleObject" Target="../embeddings/oleObject54.bin"/><Relationship Id="rId5" Type="http://schemas.openxmlformats.org/officeDocument/2006/relationships/oleObject" Target="../embeddings/oleObject53.bin"/><Relationship Id="rId6" Type="http://schemas.openxmlformats.org/officeDocument/2006/relationships/oleObject" Target="../embeddings/oleObject53.bin"/><Relationship Id="rId7" Type="http://schemas.openxmlformats.org/officeDocument/2006/relationships/image" Target="../media/image4.png"/><Relationship Id="rId8" Type="http://schemas.openxmlformats.org/officeDocument/2006/relationships/oleObject" Target="../embeddings/oleObject54.bin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vmlDrawing" Target="../drawings/vmlDrawing37.vml"/><Relationship Id="rId4" Type="http://schemas.openxmlformats.org/officeDocument/2006/relationships/oleObject" Target="../embeddings/oleObject55.bin"/><Relationship Id="rId5" Type="http://schemas.openxmlformats.org/officeDocument/2006/relationships/oleObject" Target="../embeddings/oleObject55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38.xml.rels><?xml version="1.0" encoding="UTF-8" standalone="yes"?><Relationships xmlns="http://schemas.openxmlformats.org/package/2006/relationships"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vmlDrawing" Target="../drawings/vmlDrawing38.vml"/><Relationship Id="rId4" Type="http://schemas.openxmlformats.org/officeDocument/2006/relationships/oleObject" Target="../embeddings/oleObject56.bin"/><Relationship Id="rId9" Type="http://schemas.openxmlformats.org/officeDocument/2006/relationships/oleObject" Target="../embeddings/oleObject57.bin"/><Relationship Id="rId5" Type="http://schemas.openxmlformats.org/officeDocument/2006/relationships/oleObject" Target="../embeddings/oleObject56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57.bin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vmlDrawing" Target="../drawings/vmlDrawing39.vml"/><Relationship Id="rId4" Type="http://schemas.openxmlformats.org/officeDocument/2006/relationships/oleObject" Target="../embeddings/oleObject58.bin"/><Relationship Id="rId5" Type="http://schemas.openxmlformats.org/officeDocument/2006/relationships/oleObject" Target="../embeddings/oleObject58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vmlDrawing" Target="../drawings/vmlDrawing4.v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4.bin"/><Relationship Id="rId6" Type="http://schemas.openxmlformats.org/officeDocument/2006/relationships/oleObject" Target="../embeddings/oleObject4.bin"/><Relationship Id="rId7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vmlDrawing" Target="../drawings/vmlDrawing40.vml"/><Relationship Id="rId4" Type="http://schemas.openxmlformats.org/officeDocument/2006/relationships/oleObject" Target="../embeddings/oleObject59.bin"/><Relationship Id="rId5" Type="http://schemas.openxmlformats.org/officeDocument/2006/relationships/oleObject" Target="../embeddings/oleObject59.bin"/><Relationship Id="rId6" Type="http://schemas.openxmlformats.org/officeDocument/2006/relationships/image" Target="../media/image38.png"/><Relationship Id="rId7" Type="http://schemas.openxmlformats.org/officeDocument/2006/relationships/image" Target="../media/image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vmlDrawing" Target="../drawings/vmlDrawing41.v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60.bin"/><Relationship Id="rId6" Type="http://schemas.openxmlformats.org/officeDocument/2006/relationships/oleObject" Target="../embeddings/oleObject60.bin"/><Relationship Id="rId7" Type="http://schemas.openxmlformats.org/officeDocument/2006/relationships/image" Target="../media/image4.png"/></Relationships>
</file>

<file path=ppt/slides/_rels/slide42.xml.rels><?xml version="1.0" encoding="UTF-8" standalone="yes"?><Relationships xmlns="http://schemas.openxmlformats.org/package/2006/relationships"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vmlDrawing" Target="../drawings/vmlDrawing42.vml"/><Relationship Id="rId4" Type="http://schemas.openxmlformats.org/officeDocument/2006/relationships/oleObject" Target="../embeddings/oleObject61.bin"/><Relationship Id="rId9" Type="http://schemas.openxmlformats.org/officeDocument/2006/relationships/oleObject" Target="../embeddings/oleObject62.bin"/><Relationship Id="rId5" Type="http://schemas.openxmlformats.org/officeDocument/2006/relationships/oleObject" Target="../embeddings/oleObject61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62.bin"/></Relationships>
</file>

<file path=ppt/slides/_rels/slide43.xml.rels><?xml version="1.0" encoding="UTF-8" standalone="yes"?><Relationships xmlns="http://schemas.openxmlformats.org/package/2006/relationships"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vmlDrawing" Target="../drawings/vmlDrawing43.vml"/><Relationship Id="rId4" Type="http://schemas.openxmlformats.org/officeDocument/2006/relationships/oleObject" Target="../embeddings/oleObject63.bin"/><Relationship Id="rId9" Type="http://schemas.openxmlformats.org/officeDocument/2006/relationships/oleObject" Target="../embeddings/oleObject64.bin"/><Relationship Id="rId5" Type="http://schemas.openxmlformats.org/officeDocument/2006/relationships/oleObject" Target="../embeddings/oleObject63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64.bin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vmlDrawing" Target="../drawings/vmlDrawing44.vml"/><Relationship Id="rId4" Type="http://schemas.openxmlformats.org/officeDocument/2006/relationships/oleObject" Target="../embeddings/oleObject65.bin"/><Relationship Id="rId5" Type="http://schemas.openxmlformats.org/officeDocument/2006/relationships/oleObject" Target="../embeddings/oleObject65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vmlDrawing" Target="../drawings/vmlDrawing45.vml"/><Relationship Id="rId4" Type="http://schemas.openxmlformats.org/officeDocument/2006/relationships/oleObject" Target="../embeddings/oleObject66.bin"/><Relationship Id="rId5" Type="http://schemas.openxmlformats.org/officeDocument/2006/relationships/oleObject" Target="../embeddings/oleObject66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46.xml.rels><?xml version="1.0" encoding="UTF-8" standalone="yes"?><Relationships xmlns="http://schemas.openxmlformats.org/package/2006/relationships"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vmlDrawing" Target="../drawings/vmlDrawing46.vml"/><Relationship Id="rId4" Type="http://schemas.openxmlformats.org/officeDocument/2006/relationships/image" Target="../media/image5.png"/><Relationship Id="rId9" Type="http://schemas.openxmlformats.org/officeDocument/2006/relationships/oleObject" Target="../embeddings/oleObject68.bin"/><Relationship Id="rId5" Type="http://schemas.openxmlformats.org/officeDocument/2006/relationships/oleObject" Target="../embeddings/oleObject67.bin"/><Relationship Id="rId6" Type="http://schemas.openxmlformats.org/officeDocument/2006/relationships/oleObject" Target="../embeddings/oleObject67.bin"/><Relationship Id="rId7" Type="http://schemas.openxmlformats.org/officeDocument/2006/relationships/image" Target="../media/image33.png"/><Relationship Id="rId8" Type="http://schemas.openxmlformats.org/officeDocument/2006/relationships/oleObject" Target="../embeddings/oleObject68.bin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vmlDrawing" Target="../drawings/vmlDrawing47.vml"/><Relationship Id="rId4" Type="http://schemas.openxmlformats.org/officeDocument/2006/relationships/oleObject" Target="../embeddings/oleObject69.bin"/><Relationship Id="rId5" Type="http://schemas.openxmlformats.org/officeDocument/2006/relationships/oleObject" Target="../embeddings/oleObject69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48.xml.rels><?xml version="1.0" encoding="UTF-8" standalone="yes"?><Relationships xmlns="http://schemas.openxmlformats.org/package/2006/relationships"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vmlDrawing" Target="../drawings/vmlDrawing48.vml"/><Relationship Id="rId4" Type="http://schemas.openxmlformats.org/officeDocument/2006/relationships/oleObject" Target="../embeddings/oleObject70.bin"/><Relationship Id="rId9" Type="http://schemas.openxmlformats.org/officeDocument/2006/relationships/oleObject" Target="../embeddings/oleObject71.bin"/><Relationship Id="rId5" Type="http://schemas.openxmlformats.org/officeDocument/2006/relationships/oleObject" Target="../embeddings/oleObject70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71.bin"/></Relationships>
</file>

<file path=ppt/slides/_rels/slide49.xml.rels><?xml version="1.0" encoding="UTF-8" standalone="yes"?><Relationships xmlns="http://schemas.openxmlformats.org/package/2006/relationships"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vmlDrawing" Target="../drawings/vmlDrawing49.vml"/><Relationship Id="rId4" Type="http://schemas.openxmlformats.org/officeDocument/2006/relationships/oleObject" Target="../embeddings/oleObject72.bin"/><Relationship Id="rId9" Type="http://schemas.openxmlformats.org/officeDocument/2006/relationships/oleObject" Target="../embeddings/oleObject73.bin"/><Relationship Id="rId5" Type="http://schemas.openxmlformats.org/officeDocument/2006/relationships/oleObject" Target="../embeddings/oleObject72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73.bin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vmlDrawing" Target="../drawings/vmlDrawing5.v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5.bin"/><Relationship Id="rId6" Type="http://schemas.openxmlformats.org/officeDocument/2006/relationships/oleObject" Target="../embeddings/oleObject5.bin"/><Relationship Id="rId7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vmlDrawing" Target="../drawings/vmlDrawing50.vml"/><Relationship Id="rId4" Type="http://schemas.openxmlformats.org/officeDocument/2006/relationships/oleObject" Target="../embeddings/oleObject74.bin"/><Relationship Id="rId9" Type="http://schemas.openxmlformats.org/officeDocument/2006/relationships/oleObject" Target="../embeddings/oleObject75.bin"/><Relationship Id="rId5" Type="http://schemas.openxmlformats.org/officeDocument/2006/relationships/oleObject" Target="../embeddings/oleObject74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75.bin"/></Relationships>
</file>

<file path=ppt/slides/_rels/slide51.xml.rels><?xml version="1.0" encoding="UTF-8" standalone="yes"?><Relationships xmlns="http://schemas.openxmlformats.org/package/2006/relationships"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vmlDrawing" Target="../drawings/vmlDrawing51.vml"/><Relationship Id="rId4" Type="http://schemas.openxmlformats.org/officeDocument/2006/relationships/oleObject" Target="../embeddings/oleObject76.bin"/><Relationship Id="rId9" Type="http://schemas.openxmlformats.org/officeDocument/2006/relationships/oleObject" Target="../embeddings/oleObject77.bin"/><Relationship Id="rId5" Type="http://schemas.openxmlformats.org/officeDocument/2006/relationships/oleObject" Target="../embeddings/oleObject76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77.bin"/></Relationships>
</file>

<file path=ppt/slides/_rels/slide52.xml.rels><?xml version="1.0" encoding="UTF-8" standalone="yes"?><Relationships xmlns="http://schemas.openxmlformats.org/package/2006/relationships"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vmlDrawing" Target="../drawings/vmlDrawing52.vml"/><Relationship Id="rId4" Type="http://schemas.openxmlformats.org/officeDocument/2006/relationships/oleObject" Target="../embeddings/oleObject78.bin"/><Relationship Id="rId9" Type="http://schemas.openxmlformats.org/officeDocument/2006/relationships/oleObject" Target="../embeddings/oleObject79.bin"/><Relationship Id="rId5" Type="http://schemas.openxmlformats.org/officeDocument/2006/relationships/oleObject" Target="../embeddings/oleObject78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79.bin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vmlDrawing" Target="../drawings/vmlDrawing53.vml"/><Relationship Id="rId4" Type="http://schemas.openxmlformats.org/officeDocument/2006/relationships/oleObject" Target="../embeddings/oleObject80.bin"/><Relationship Id="rId5" Type="http://schemas.openxmlformats.org/officeDocument/2006/relationships/oleObject" Target="../embeddings/oleObject80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54.xml.rels><?xml version="1.0" encoding="UTF-8" standalone="yes"?><Relationships xmlns="http://schemas.openxmlformats.org/package/2006/relationships"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vmlDrawing" Target="../drawings/vmlDrawing54.vml"/><Relationship Id="rId4" Type="http://schemas.openxmlformats.org/officeDocument/2006/relationships/oleObject" Target="../embeddings/oleObject81.bin"/><Relationship Id="rId9" Type="http://schemas.openxmlformats.org/officeDocument/2006/relationships/oleObject" Target="../embeddings/oleObject82.bin"/><Relationship Id="rId5" Type="http://schemas.openxmlformats.org/officeDocument/2006/relationships/oleObject" Target="../embeddings/oleObject81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82.bin"/></Relationships>
</file>

<file path=ppt/slides/_rels/slide55.xml.rels><?xml version="1.0" encoding="UTF-8" standalone="yes"?><Relationships xmlns="http://schemas.openxmlformats.org/package/2006/relationships"><Relationship Id="rId1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vmlDrawing" Target="../drawings/vmlDrawing55.vml"/><Relationship Id="rId4" Type="http://schemas.openxmlformats.org/officeDocument/2006/relationships/oleObject" Target="../embeddings/oleObject83.bin"/><Relationship Id="rId9" Type="http://schemas.openxmlformats.org/officeDocument/2006/relationships/oleObject" Target="../embeddings/oleObject84.bin"/><Relationship Id="rId5" Type="http://schemas.openxmlformats.org/officeDocument/2006/relationships/oleObject" Target="../embeddings/oleObject83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84.bin"/></Relationships>
</file>

<file path=ppt/slides/_rels/slide56.xml.rels><?xml version="1.0" encoding="UTF-8" standalone="yes"?><Relationships xmlns="http://schemas.openxmlformats.org/package/2006/relationships"><Relationship Id="rId1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vmlDrawing" Target="../drawings/vmlDrawing56.vml"/><Relationship Id="rId4" Type="http://schemas.openxmlformats.org/officeDocument/2006/relationships/oleObject" Target="../embeddings/oleObject85.bin"/><Relationship Id="rId9" Type="http://schemas.openxmlformats.org/officeDocument/2006/relationships/oleObject" Target="../embeddings/oleObject86.bin"/><Relationship Id="rId5" Type="http://schemas.openxmlformats.org/officeDocument/2006/relationships/oleObject" Target="../embeddings/oleObject85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86.bin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vmlDrawing" Target="../drawings/vmlDrawing57.vml"/><Relationship Id="rId4" Type="http://schemas.openxmlformats.org/officeDocument/2006/relationships/oleObject" Target="../embeddings/oleObject87.bin"/><Relationship Id="rId5" Type="http://schemas.openxmlformats.org/officeDocument/2006/relationships/oleObject" Target="../embeddings/oleObject87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58.xml.rels><?xml version="1.0" encoding="UTF-8" standalone="yes"?><Relationships xmlns="http://schemas.openxmlformats.org/package/2006/relationships"><Relationship Id="rId1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vmlDrawing" Target="../drawings/vmlDrawing58.vml"/><Relationship Id="rId4" Type="http://schemas.openxmlformats.org/officeDocument/2006/relationships/oleObject" Target="../embeddings/oleObject88.bin"/><Relationship Id="rId9" Type="http://schemas.openxmlformats.org/officeDocument/2006/relationships/oleObject" Target="../embeddings/oleObject89.bin"/><Relationship Id="rId5" Type="http://schemas.openxmlformats.org/officeDocument/2006/relationships/oleObject" Target="../embeddings/oleObject88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89.bin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vmlDrawing" Target="../drawings/vmlDrawing59.vml"/><Relationship Id="rId4" Type="http://schemas.openxmlformats.org/officeDocument/2006/relationships/oleObject" Target="../embeddings/oleObject90.bin"/><Relationship Id="rId5" Type="http://schemas.openxmlformats.org/officeDocument/2006/relationships/oleObject" Target="../embeddings/oleObject90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vmlDrawing" Target="../drawings/vmlDrawing6.vml"/><Relationship Id="rId4" Type="http://schemas.openxmlformats.org/officeDocument/2006/relationships/image" Target="../media/image5.png"/><Relationship Id="rId9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6" Type="http://schemas.openxmlformats.org/officeDocument/2006/relationships/oleObject" Target="../embeddings/oleObject6.bin"/><Relationship Id="rId7" Type="http://schemas.openxmlformats.org/officeDocument/2006/relationships/image" Target="../media/image8.png"/><Relationship Id="rId8" Type="http://schemas.openxmlformats.org/officeDocument/2006/relationships/oleObject" Target="../embeddings/oleObject7.bin"/></Relationships>
</file>

<file path=ppt/slides/_rels/slide60.xml.rels><?xml version="1.0" encoding="UTF-8" standalone="yes"?><Relationships xmlns="http://schemas.openxmlformats.org/package/2006/relationships"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vmlDrawing" Target="../drawings/vmlDrawing60.vml"/><Relationship Id="rId4" Type="http://schemas.openxmlformats.org/officeDocument/2006/relationships/image" Target="../media/image5.png"/><Relationship Id="rId9" Type="http://schemas.openxmlformats.org/officeDocument/2006/relationships/oleObject" Target="../embeddings/oleObject92.bin"/><Relationship Id="rId5" Type="http://schemas.openxmlformats.org/officeDocument/2006/relationships/oleObject" Target="../embeddings/oleObject91.bin"/><Relationship Id="rId6" Type="http://schemas.openxmlformats.org/officeDocument/2006/relationships/oleObject" Target="../embeddings/oleObject91.bin"/><Relationship Id="rId7" Type="http://schemas.openxmlformats.org/officeDocument/2006/relationships/image" Target="../media/image44.png"/><Relationship Id="rId8" Type="http://schemas.openxmlformats.org/officeDocument/2006/relationships/oleObject" Target="../embeddings/oleObject92.bin"/></Relationships>
</file>

<file path=ppt/slides/_rels/slide61.xml.rels><?xml version="1.0" encoding="UTF-8" standalone="yes"?><Relationships xmlns="http://schemas.openxmlformats.org/package/2006/relationships"><Relationship Id="rId1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vmlDrawing" Target="../drawings/vmlDrawing61.vml"/><Relationship Id="rId4" Type="http://schemas.openxmlformats.org/officeDocument/2006/relationships/image" Target="../media/image5.png"/><Relationship Id="rId9" Type="http://schemas.openxmlformats.org/officeDocument/2006/relationships/oleObject" Target="../embeddings/oleObject94.bin"/><Relationship Id="rId5" Type="http://schemas.openxmlformats.org/officeDocument/2006/relationships/oleObject" Target="../embeddings/oleObject93.bin"/><Relationship Id="rId6" Type="http://schemas.openxmlformats.org/officeDocument/2006/relationships/oleObject" Target="../embeddings/oleObject93.bin"/><Relationship Id="rId7" Type="http://schemas.openxmlformats.org/officeDocument/2006/relationships/image" Target="../media/image44.png"/><Relationship Id="rId8" Type="http://schemas.openxmlformats.org/officeDocument/2006/relationships/oleObject" Target="../embeddings/oleObject94.bin"/></Relationships>
</file>

<file path=ppt/slides/_rels/slide62.xml.rels><?xml version="1.0" encoding="UTF-8" standalone="yes"?><Relationships xmlns="http://schemas.openxmlformats.org/package/2006/relationships"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vmlDrawing" Target="../drawings/vmlDrawing62.vml"/><Relationship Id="rId4" Type="http://schemas.openxmlformats.org/officeDocument/2006/relationships/oleObject" Target="../embeddings/oleObject95.bin"/><Relationship Id="rId9" Type="http://schemas.openxmlformats.org/officeDocument/2006/relationships/oleObject" Target="../embeddings/oleObject96.bin"/><Relationship Id="rId5" Type="http://schemas.openxmlformats.org/officeDocument/2006/relationships/oleObject" Target="../embeddings/oleObject95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96.bin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vmlDrawing" Target="../drawings/vmlDrawing63.vml"/><Relationship Id="rId4" Type="http://schemas.openxmlformats.org/officeDocument/2006/relationships/oleObject" Target="../embeddings/oleObject97.bin"/><Relationship Id="rId5" Type="http://schemas.openxmlformats.org/officeDocument/2006/relationships/oleObject" Target="../embeddings/oleObject97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vmlDrawing" Target="../drawings/vmlDrawing64.vml"/><Relationship Id="rId4" Type="http://schemas.openxmlformats.org/officeDocument/2006/relationships/oleObject" Target="../embeddings/oleObject98.bin"/><Relationship Id="rId5" Type="http://schemas.openxmlformats.org/officeDocument/2006/relationships/oleObject" Target="../embeddings/oleObject98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vmlDrawing" Target="../drawings/vmlDrawing65.vml"/><Relationship Id="rId4" Type="http://schemas.openxmlformats.org/officeDocument/2006/relationships/oleObject" Target="../embeddings/oleObject99.bin"/><Relationship Id="rId5" Type="http://schemas.openxmlformats.org/officeDocument/2006/relationships/oleObject" Target="../embeddings/oleObject99.bin"/><Relationship Id="rId6" Type="http://schemas.openxmlformats.org/officeDocument/2006/relationships/image" Target="../media/image50.png"/><Relationship Id="rId7" Type="http://schemas.openxmlformats.org/officeDocument/2006/relationships/image" Target="../media/image5.png"/></Relationships>
</file>

<file path=ppt/slides/_rels/slide66.xml.rels><?xml version="1.0" encoding="UTF-8" standalone="yes"?><Relationships xmlns="http://schemas.openxmlformats.org/package/2006/relationships"><Relationship Id="rId1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vmlDrawing" Target="../drawings/vmlDrawing66.vml"/><Relationship Id="rId4" Type="http://schemas.openxmlformats.org/officeDocument/2006/relationships/oleObject" Target="../embeddings/oleObject100.bin"/><Relationship Id="rId9" Type="http://schemas.openxmlformats.org/officeDocument/2006/relationships/oleObject" Target="../embeddings/oleObject101.bin"/><Relationship Id="rId5" Type="http://schemas.openxmlformats.org/officeDocument/2006/relationships/oleObject" Target="../embeddings/oleObject100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101.bin"/></Relationships>
</file>

<file path=ppt/slides/_rels/slide67.xml.rels><?xml version="1.0" encoding="UTF-8" standalone="yes"?><Relationships xmlns="http://schemas.openxmlformats.org/package/2006/relationships"><Relationship Id="rId1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vmlDrawing" Target="../drawings/vmlDrawing67.vml"/><Relationship Id="rId4" Type="http://schemas.openxmlformats.org/officeDocument/2006/relationships/oleObject" Target="../embeddings/oleObject102.bin"/><Relationship Id="rId9" Type="http://schemas.openxmlformats.org/officeDocument/2006/relationships/oleObject" Target="../embeddings/oleObject103.bin"/><Relationship Id="rId5" Type="http://schemas.openxmlformats.org/officeDocument/2006/relationships/oleObject" Target="../embeddings/oleObject102.bin"/><Relationship Id="rId6" Type="http://schemas.openxmlformats.org/officeDocument/2006/relationships/image" Target="../media/image52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103.bin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vmlDrawing" Target="../drawings/vmlDrawing68.vml"/><Relationship Id="rId4" Type="http://schemas.openxmlformats.org/officeDocument/2006/relationships/oleObject" Target="../embeddings/oleObject104.bin"/><Relationship Id="rId5" Type="http://schemas.openxmlformats.org/officeDocument/2006/relationships/oleObject" Target="../embeddings/oleObject104.bin"/><Relationship Id="rId6" Type="http://schemas.openxmlformats.org/officeDocument/2006/relationships/image" Target="../media/image51.png"/><Relationship Id="rId7" Type="http://schemas.openxmlformats.org/officeDocument/2006/relationships/image" Target="../media/image5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vmlDrawing" Target="../drawings/vmlDrawing69.v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05.bin"/><Relationship Id="rId6" Type="http://schemas.openxmlformats.org/officeDocument/2006/relationships/oleObject" Target="../embeddings/oleObject105.bin"/><Relationship Id="rId7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vmlDrawing" Target="../drawings/vmlDrawing7.vml"/><Relationship Id="rId4" Type="http://schemas.openxmlformats.org/officeDocument/2006/relationships/oleObject" Target="../embeddings/oleObject8.bin"/><Relationship Id="rId5" Type="http://schemas.openxmlformats.org/officeDocument/2006/relationships/oleObject" Target="../embeddings/oleObject8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vmlDrawing" Target="../drawings/vmlDrawing70.vml"/><Relationship Id="rId4" Type="http://schemas.openxmlformats.org/officeDocument/2006/relationships/oleObject" Target="../embeddings/oleObject106.bin"/><Relationship Id="rId5" Type="http://schemas.openxmlformats.org/officeDocument/2006/relationships/oleObject" Target="../embeddings/oleObject106.bin"/><Relationship Id="rId6" Type="http://schemas.openxmlformats.org/officeDocument/2006/relationships/image" Target="../media/image56.png"/><Relationship Id="rId7" Type="http://schemas.openxmlformats.org/officeDocument/2006/relationships/image" Target="../media/image5.png"/></Relationships>
</file>

<file path=ppt/slides/_rels/slide71.xml.rels><?xml version="1.0" encoding="UTF-8" standalone="yes"?><Relationships xmlns="http://schemas.openxmlformats.org/package/2006/relationships"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vmlDrawing" Target="../drawings/vmlDrawing71.vml"/><Relationship Id="rId4" Type="http://schemas.openxmlformats.org/officeDocument/2006/relationships/oleObject" Target="../embeddings/oleObject107.bin"/><Relationship Id="rId9" Type="http://schemas.openxmlformats.org/officeDocument/2006/relationships/oleObject" Target="../embeddings/oleObject108.bin"/><Relationship Id="rId5" Type="http://schemas.openxmlformats.org/officeDocument/2006/relationships/oleObject" Target="../embeddings/oleObject107.bin"/><Relationship Id="rId6" Type="http://schemas.openxmlformats.org/officeDocument/2006/relationships/image" Target="../media/image65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108.bin"/></Relationships>
</file>

<file path=ppt/slides/_rels/slide72.xml.rels><?xml version="1.0" encoding="UTF-8" standalone="yes"?><Relationships xmlns="http://schemas.openxmlformats.org/package/2006/relationships"><Relationship Id="rId1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vmlDrawing" Target="../drawings/vmlDrawing72.vml"/><Relationship Id="rId4" Type="http://schemas.openxmlformats.org/officeDocument/2006/relationships/oleObject" Target="../embeddings/oleObject109.bin"/><Relationship Id="rId9" Type="http://schemas.openxmlformats.org/officeDocument/2006/relationships/oleObject" Target="../embeddings/oleObject110.bin"/><Relationship Id="rId5" Type="http://schemas.openxmlformats.org/officeDocument/2006/relationships/oleObject" Target="../embeddings/oleObject109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110.bin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vmlDrawing" Target="../drawings/vmlDrawing73.vml"/><Relationship Id="rId4" Type="http://schemas.openxmlformats.org/officeDocument/2006/relationships/oleObject" Target="../embeddings/oleObject111.bin"/><Relationship Id="rId5" Type="http://schemas.openxmlformats.org/officeDocument/2006/relationships/oleObject" Target="../embeddings/oleObject111.bin"/><Relationship Id="rId6" Type="http://schemas.openxmlformats.org/officeDocument/2006/relationships/image" Target="../media/image58.png"/><Relationship Id="rId7" Type="http://schemas.openxmlformats.org/officeDocument/2006/relationships/image" Target="../media/image5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vmlDrawing" Target="../drawings/vmlDrawing74.vml"/><Relationship Id="rId4" Type="http://schemas.openxmlformats.org/officeDocument/2006/relationships/oleObject" Target="../embeddings/oleObject112.bin"/><Relationship Id="rId5" Type="http://schemas.openxmlformats.org/officeDocument/2006/relationships/oleObject" Target="../embeddings/oleObject112.bin"/><Relationship Id="rId6" Type="http://schemas.openxmlformats.org/officeDocument/2006/relationships/image" Target="../media/image58.png"/><Relationship Id="rId7" Type="http://schemas.openxmlformats.org/officeDocument/2006/relationships/image" Target="../media/image5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vmlDrawing" Target="../drawings/vmlDrawing75.vml"/><Relationship Id="rId4" Type="http://schemas.openxmlformats.org/officeDocument/2006/relationships/oleObject" Target="../embeddings/oleObject113.bin"/><Relationship Id="rId5" Type="http://schemas.openxmlformats.org/officeDocument/2006/relationships/oleObject" Target="../embeddings/oleObject113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vmlDrawing" Target="../drawings/vmlDrawing76.vml"/><Relationship Id="rId4" Type="http://schemas.openxmlformats.org/officeDocument/2006/relationships/oleObject" Target="../embeddings/oleObject114.bin"/><Relationship Id="rId5" Type="http://schemas.openxmlformats.org/officeDocument/2006/relationships/oleObject" Target="../embeddings/oleObject114.bin"/><Relationship Id="rId6" Type="http://schemas.openxmlformats.org/officeDocument/2006/relationships/image" Target="../media/image38.png"/><Relationship Id="rId7" Type="http://schemas.openxmlformats.org/officeDocument/2006/relationships/image" Target="../media/image5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vmlDrawing" Target="../drawings/vmlDrawing77.vml"/><Relationship Id="rId4" Type="http://schemas.openxmlformats.org/officeDocument/2006/relationships/oleObject" Target="../embeddings/oleObject115.bin"/><Relationship Id="rId5" Type="http://schemas.openxmlformats.org/officeDocument/2006/relationships/oleObject" Target="../embeddings/oleObject115.bin"/><Relationship Id="rId6" Type="http://schemas.openxmlformats.org/officeDocument/2006/relationships/image" Target="../media/image38.png"/><Relationship Id="rId7" Type="http://schemas.openxmlformats.org/officeDocument/2006/relationships/image" Target="../media/image5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vmlDrawing" Target="../drawings/vmlDrawing78.vml"/><Relationship Id="rId4" Type="http://schemas.openxmlformats.org/officeDocument/2006/relationships/oleObject" Target="../embeddings/oleObject116.bin"/><Relationship Id="rId5" Type="http://schemas.openxmlformats.org/officeDocument/2006/relationships/oleObject" Target="../embeddings/oleObject116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79.xml.rels><?xml version="1.0" encoding="UTF-8" standalone="yes"?><Relationships xmlns="http://schemas.openxmlformats.org/package/2006/relationships"><Relationship Id="rId1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vmlDrawing" Target="../drawings/vmlDrawing79.vml"/><Relationship Id="rId4" Type="http://schemas.openxmlformats.org/officeDocument/2006/relationships/oleObject" Target="../embeddings/oleObject117.bin"/><Relationship Id="rId9" Type="http://schemas.openxmlformats.org/officeDocument/2006/relationships/oleObject" Target="../embeddings/oleObject118.bin"/><Relationship Id="rId5" Type="http://schemas.openxmlformats.org/officeDocument/2006/relationships/oleObject" Target="../embeddings/oleObject117.bin"/><Relationship Id="rId6" Type="http://schemas.openxmlformats.org/officeDocument/2006/relationships/image" Target="../media/image60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118.bin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vmlDrawing" Target="../drawings/vmlDrawing8.vml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9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80.xml.rels><?xml version="1.0" encoding="UTF-8" standalone="yes"?><Relationships xmlns="http://schemas.openxmlformats.org/package/2006/relationships"><Relationship Id="rId1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vmlDrawing" Target="../drawings/vmlDrawing80.vml"/><Relationship Id="rId4" Type="http://schemas.openxmlformats.org/officeDocument/2006/relationships/oleObject" Target="../embeddings/oleObject119.bin"/><Relationship Id="rId9" Type="http://schemas.openxmlformats.org/officeDocument/2006/relationships/oleObject" Target="../embeddings/oleObject120.bin"/><Relationship Id="rId5" Type="http://schemas.openxmlformats.org/officeDocument/2006/relationships/oleObject" Target="../embeddings/oleObject119.bin"/><Relationship Id="rId6" Type="http://schemas.openxmlformats.org/officeDocument/2006/relationships/image" Target="../media/image59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120.bin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vmlDrawing" Target="../drawings/vmlDrawing81.vml"/><Relationship Id="rId4" Type="http://schemas.openxmlformats.org/officeDocument/2006/relationships/oleObject" Target="../embeddings/oleObject121.bin"/><Relationship Id="rId5" Type="http://schemas.openxmlformats.org/officeDocument/2006/relationships/oleObject" Target="../embeddings/oleObject121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vmlDrawing" Target="../drawings/vmlDrawing82.vml"/><Relationship Id="rId4" Type="http://schemas.openxmlformats.org/officeDocument/2006/relationships/oleObject" Target="../embeddings/oleObject122.bin"/><Relationship Id="rId5" Type="http://schemas.openxmlformats.org/officeDocument/2006/relationships/oleObject" Target="../embeddings/oleObject122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vmlDrawing" Target="../drawings/vmlDrawing83.vml"/><Relationship Id="rId4" Type="http://schemas.openxmlformats.org/officeDocument/2006/relationships/oleObject" Target="../embeddings/oleObject123.bin"/><Relationship Id="rId5" Type="http://schemas.openxmlformats.org/officeDocument/2006/relationships/oleObject" Target="../embeddings/oleObject123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84.xml.rels><?xml version="1.0" encoding="UTF-8" standalone="yes"?><Relationships xmlns="http://schemas.openxmlformats.org/package/2006/relationships"><Relationship Id="rId1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vmlDrawing" Target="../drawings/vmlDrawing84.vml"/><Relationship Id="rId4" Type="http://schemas.openxmlformats.org/officeDocument/2006/relationships/oleObject" Target="../embeddings/oleObject124.bin"/><Relationship Id="rId9" Type="http://schemas.openxmlformats.org/officeDocument/2006/relationships/oleObject" Target="../embeddings/oleObject125.bin"/><Relationship Id="rId5" Type="http://schemas.openxmlformats.org/officeDocument/2006/relationships/oleObject" Target="../embeddings/oleObject124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125.bin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vmlDrawing" Target="../drawings/vmlDrawing85.vml"/><Relationship Id="rId4" Type="http://schemas.openxmlformats.org/officeDocument/2006/relationships/oleObject" Target="../embeddings/oleObject126.bin"/><Relationship Id="rId5" Type="http://schemas.openxmlformats.org/officeDocument/2006/relationships/oleObject" Target="../embeddings/oleObject126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vmlDrawing" Target="../drawings/vmlDrawing86.vml"/><Relationship Id="rId4" Type="http://schemas.openxmlformats.org/officeDocument/2006/relationships/oleObject" Target="../embeddings/oleObject127.bin"/><Relationship Id="rId5" Type="http://schemas.openxmlformats.org/officeDocument/2006/relationships/oleObject" Target="../embeddings/oleObject127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87.xml.rels><?xml version="1.0" encoding="UTF-8" standalone="yes"?><Relationships xmlns="http://schemas.openxmlformats.org/package/2006/relationships"><Relationship Id="rId1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vmlDrawing" Target="../drawings/vmlDrawing87.vml"/><Relationship Id="rId4" Type="http://schemas.openxmlformats.org/officeDocument/2006/relationships/oleObject" Target="../embeddings/oleObject128.bin"/><Relationship Id="rId9" Type="http://schemas.openxmlformats.org/officeDocument/2006/relationships/oleObject" Target="../embeddings/oleObject129.bin"/><Relationship Id="rId5" Type="http://schemas.openxmlformats.org/officeDocument/2006/relationships/oleObject" Target="../embeddings/oleObject128.bin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oleObject" Target="../embeddings/oleObject129.bin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8.xml"/><Relationship Id="rId3" Type="http://schemas.openxmlformats.org/officeDocument/2006/relationships/vmlDrawing" Target="../drawings/vmlDrawing88.v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30.bin"/><Relationship Id="rId6" Type="http://schemas.openxmlformats.org/officeDocument/2006/relationships/oleObject" Target="../embeddings/oleObject130.bin"/><Relationship Id="rId7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vmlDrawing" Target="../drawings/vmlDrawing9.vml"/><Relationship Id="rId4" Type="http://schemas.openxmlformats.org/officeDocument/2006/relationships/oleObject" Target="../embeddings/oleObject10.bin"/><Relationship Id="rId5" Type="http://schemas.openxmlformats.org/officeDocument/2006/relationships/oleObject" Target="../embeddings/oleObject10.bin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"/>
          <p:cNvSpPr txBox="1"/>
          <p:nvPr>
            <p:ph type="ctrTitle"/>
          </p:nvPr>
        </p:nvSpPr>
        <p:spPr>
          <a:xfrm>
            <a:off x="2173605" y="222250"/>
            <a:ext cx="6970395" cy="1374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5400"/>
              <a:buFont typeface="Bebas Neue"/>
              <a:buNone/>
            </a:pPr>
            <a:r>
              <a:rPr b="1" lang="en-US" sz="5400">
                <a:latin typeface="Bebas Neue"/>
                <a:ea typeface="Bebas Neue"/>
                <a:cs typeface="Bebas Neue"/>
                <a:sym typeface="Bebas Neue"/>
              </a:rPr>
              <a:t>CLOUD COMPUTING &amp; SECURITY ( BIS613D) 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 txBox="1"/>
          <p:nvPr>
            <p:ph idx="1" type="subTitle"/>
          </p:nvPr>
        </p:nvSpPr>
        <p:spPr>
          <a:xfrm>
            <a:off x="4266565" y="4958080"/>
            <a:ext cx="4428490" cy="15246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2800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Dr. Srividya R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480"/>
              </a:spcBef>
              <a:spcAft>
                <a:spcPts val="0"/>
              </a:spcAft>
              <a:buClr>
                <a:srgbClr val="324600"/>
              </a:buClr>
              <a:buSzPts val="2400"/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Assoc. Professor, ISE Dept.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890" y="0"/>
            <a:ext cx="1055370" cy="7035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7" name="Google Shape;97;p1"/>
          <p:cNvGraphicFramePr/>
          <p:nvPr/>
        </p:nvGraphicFramePr>
        <p:xfrm>
          <a:off x="-8890" y="603948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5" imgH="818515" imgW="971550" progId="Paint.Picture" spid="_x0000_s1">
                  <p:embed/>
                </p:oleObj>
              </mc:Choice>
              <mc:Fallback>
                <p:oleObj r:id="rId6" imgH="818515" imgW="971550" progId="Paint.Picture">
                  <p:embed/>
                  <p:pic>
                    <p:nvPicPr>
                      <p:cNvPr id="97" name="Google Shape;97;p1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-8890" y="603948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Google Shape;98;p1"/>
          <p:cNvSpPr txBox="1"/>
          <p:nvPr/>
        </p:nvSpPr>
        <p:spPr>
          <a:xfrm>
            <a:off x="3335020" y="2086610"/>
            <a:ext cx="5737860" cy="17697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rPr>
              <a:t>MODULE 1</a:t>
            </a:r>
            <a:endParaRPr b="1" i="0" sz="2800" u="none" cap="none" strike="noStrike">
              <a:solidFill>
                <a:srgbClr val="92D05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rgbClr val="92D05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750D"/>
                </a:solidFill>
                <a:latin typeface="Cambria"/>
                <a:ea typeface="Cambria"/>
                <a:cs typeface="Cambria"/>
                <a:sym typeface="Cambria"/>
              </a:rPr>
              <a:t>Distributed System Models and Enabling Technologies</a:t>
            </a:r>
            <a:endParaRPr b="1" i="0" sz="2800" u="none" cap="none" strike="noStrike">
              <a:solidFill>
                <a:srgbClr val="FF750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 txBox="1"/>
          <p:nvPr>
            <p:ph type="title"/>
          </p:nvPr>
        </p:nvSpPr>
        <p:spPr>
          <a:xfrm>
            <a:off x="601670" y="222195"/>
            <a:ext cx="7940659" cy="7635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0"/>
          <p:cNvSpPr txBox="1"/>
          <p:nvPr>
            <p:ph idx="1" type="body"/>
          </p:nvPr>
        </p:nvSpPr>
        <p:spPr>
          <a:xfrm>
            <a:off x="169545" y="1233805"/>
            <a:ext cx="8801100" cy="52489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000"/>
              <a:buNone/>
            </a:pPr>
            <a:r>
              <a:rPr b="1" lang="en-US" sz="2000" u="sng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Parallel computing (parallel processing)</a:t>
            </a:r>
            <a:r>
              <a:rPr b="1" lang="en-US" sz="20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1" sz="20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None/>
            </a:pPr>
            <a:r>
              <a:t/>
            </a:r>
            <a:endParaRPr b="1" sz="20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Here all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processors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are either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tightly coupled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with centralized shared memory or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loosely coupled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with distributed memory.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E36C09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Interprocessor communication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IPC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) is accomplished through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shared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memory or via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message passing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computer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capable of parallel computing is commonly known as a </a:t>
            </a:r>
            <a:r>
              <a:rPr i="1"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parallel computer.</a:t>
            </a:r>
            <a:endParaRPr i="1" sz="18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Programs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 running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in a parallel computer are called </a:t>
            </a:r>
            <a:r>
              <a:rPr i="1"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parallel programs.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process of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 writing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parallel programs is often referred to as</a:t>
            </a:r>
            <a:r>
              <a:rPr i="1"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parallel programming </a:t>
            </a:r>
            <a:endParaRPr i="1" sz="18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79" name="Google Shape;179;p10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179" name="Google Shape;179;p10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0" name="Google Shape;180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 txBox="1"/>
          <p:nvPr>
            <p:ph type="title"/>
          </p:nvPr>
        </p:nvSpPr>
        <p:spPr>
          <a:xfrm>
            <a:off x="601670" y="222195"/>
            <a:ext cx="7940659" cy="7635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1"/>
          <p:cNvSpPr txBox="1"/>
          <p:nvPr>
            <p:ph idx="1" type="body"/>
          </p:nvPr>
        </p:nvSpPr>
        <p:spPr>
          <a:xfrm>
            <a:off x="76835" y="1024255"/>
            <a:ext cx="8867775" cy="54584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000"/>
              <a:buNone/>
            </a:pPr>
            <a:r>
              <a:rPr b="1" lang="en-US" sz="2000" u="sng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Distributed computing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This is a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field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of computer science/engineering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that studies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distributed systems.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 distributed system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consists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of multiple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autonomous computers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each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having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its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own private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memory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communicating through a computer network.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Information exchange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in a distributed system is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accomplished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through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message passing. 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 computer program that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 runs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 a distributed system is known as a </a:t>
            </a:r>
            <a:r>
              <a:rPr i="1"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distributed program. </a:t>
            </a:r>
            <a:endParaRPr i="1" sz="18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process of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writing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distributed programs is referred to as </a:t>
            </a:r>
            <a:r>
              <a:rPr i="1"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distributed programming.</a:t>
            </a:r>
            <a:endParaRPr i="1" sz="18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b="1" i="1" sz="18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88" name="Google Shape;188;p11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188" name="Google Shape;188;p11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9" name="Google Shape;189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"/>
          <p:cNvSpPr txBox="1"/>
          <p:nvPr>
            <p:ph type="title"/>
          </p:nvPr>
        </p:nvSpPr>
        <p:spPr>
          <a:xfrm>
            <a:off x="601670" y="222195"/>
            <a:ext cx="7940659" cy="7635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2"/>
          <p:cNvSpPr txBox="1"/>
          <p:nvPr>
            <p:ph idx="1" type="body"/>
          </p:nvPr>
        </p:nvSpPr>
        <p:spPr>
          <a:xfrm>
            <a:off x="132715" y="1280160"/>
            <a:ext cx="8989695" cy="52025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000"/>
              <a:buNone/>
            </a:pPr>
            <a:r>
              <a:rPr b="1" lang="en-US" sz="2000" u="sng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Cloud computing</a:t>
            </a:r>
            <a:r>
              <a:rPr b="1" lang="en-US" sz="20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1" sz="20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An Internet cloud of resources can be either a centralized or a distributed computing system.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i="1"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cloud applies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parallel or distributed computing, or both.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Clouds</a:t>
            </a:r>
            <a:r>
              <a:rPr i="1"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can be built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with physical or virtualized resources over large data centers that are centralized or distributed.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Some authors consider cloud computing to be a</a:t>
            </a:r>
            <a:r>
              <a:rPr i="1"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form of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utility computing or service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computing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E36C09"/>
              </a:buClr>
              <a:buSzPts val="1800"/>
              <a:buNone/>
            </a:pP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Ubiquitous computing:</a:t>
            </a:r>
            <a:endParaRPr b="1"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Refers to computing with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pervasive devices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at any place and time using wired or wireless communication.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97" name="Google Shape;197;p12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197" name="Google Shape;197;p12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8" name="Google Shape;198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"/>
          <p:cNvSpPr txBox="1"/>
          <p:nvPr>
            <p:ph type="title"/>
          </p:nvPr>
        </p:nvSpPr>
        <p:spPr>
          <a:xfrm>
            <a:off x="601670" y="222195"/>
            <a:ext cx="7940659" cy="7635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Distributed System Families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3"/>
          <p:cNvSpPr txBox="1"/>
          <p:nvPr>
            <p:ph idx="1" type="body"/>
          </p:nvPr>
        </p:nvSpPr>
        <p:spPr>
          <a:xfrm>
            <a:off x="211455" y="1160145"/>
            <a:ext cx="8787765" cy="53225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Computational grids or data grids: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wide area computing infrastructures built by P2P networks and networks of clusters.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largest computational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grid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connects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up to 100’s of server clusters.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 typical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P2P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network may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involve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millions of client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machines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working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simultaneously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Experimental cloud computing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clusters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have been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built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with 1000’s of processing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nodes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Future HPC and HTC systems must be able to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satisfy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huge demand in computing power in terms of 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✔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throughput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✔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efficiency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✔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scalability and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✔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reliability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06" name="Google Shape;206;p13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206" name="Google Shape;206;p13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7" name="Google Shape;207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 txBox="1"/>
          <p:nvPr>
            <p:ph type="title"/>
          </p:nvPr>
        </p:nvSpPr>
        <p:spPr>
          <a:xfrm>
            <a:off x="601670" y="222195"/>
            <a:ext cx="7940659" cy="7635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4"/>
          <p:cNvSpPr txBox="1"/>
          <p:nvPr>
            <p:ph idx="1" type="body"/>
          </p:nvPr>
        </p:nvSpPr>
        <p:spPr>
          <a:xfrm>
            <a:off x="260985" y="1108075"/>
            <a:ext cx="8667750" cy="5374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700"/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Meeting these </a:t>
            </a: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goals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 requires to yield following </a:t>
            </a: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design objectives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: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40"/>
              </a:spcBef>
              <a:spcAft>
                <a:spcPts val="0"/>
              </a:spcAft>
              <a:buClr>
                <a:srgbClr val="324600"/>
              </a:buClr>
              <a:buSzPts val="1700"/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40"/>
              </a:spcBef>
              <a:spcAft>
                <a:spcPts val="0"/>
              </a:spcAft>
              <a:buClr>
                <a:srgbClr val="324600"/>
              </a:buClr>
              <a:buSzPts val="1700"/>
              <a:buFont typeface="Noto Sans Symbols"/>
              <a:buChar char="✔"/>
            </a:pP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In HPC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 : </a:t>
            </a: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Efficiency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 is determined by </a:t>
            </a:r>
            <a:r>
              <a:rPr lang="en-US" sz="17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Utilization rate 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of resources in an execution model by massive parallelism.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40"/>
              </a:spcBef>
              <a:spcAft>
                <a:spcPts val="0"/>
              </a:spcAft>
              <a:buClr>
                <a:srgbClr val="324600"/>
              </a:buClr>
              <a:buSzPts val="1700"/>
              <a:buFont typeface="Noto Sans Symbols"/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40"/>
              </a:spcBef>
              <a:spcAft>
                <a:spcPts val="0"/>
              </a:spcAft>
              <a:buClr>
                <a:srgbClr val="324600"/>
              </a:buClr>
              <a:buSzPts val="1700"/>
              <a:buFont typeface="Noto Sans Symbols"/>
              <a:buNone/>
            </a:pP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       In HTC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Efficiency 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is more closely related to </a:t>
            </a:r>
            <a:r>
              <a:rPr lang="en-US" sz="17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job throughput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7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data access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7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storage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en-US" sz="17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power efficiency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234950" lvl="0" marL="342900" rtl="0" algn="just">
              <a:spcBef>
                <a:spcPts val="340"/>
              </a:spcBef>
              <a:spcAft>
                <a:spcPts val="0"/>
              </a:spcAft>
              <a:buClr>
                <a:srgbClr val="324600"/>
              </a:buClr>
              <a:buSzPts val="1700"/>
              <a:buFont typeface="Noto Sans Symbols"/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40"/>
              </a:spcBef>
              <a:spcAft>
                <a:spcPts val="0"/>
              </a:spcAft>
              <a:buClr>
                <a:srgbClr val="324600"/>
              </a:buClr>
              <a:buSzPts val="1700"/>
              <a:buFont typeface="Noto Sans Symbols"/>
              <a:buChar char="✔"/>
            </a:pP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Dependability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 measures, </a:t>
            </a:r>
            <a:r>
              <a:rPr lang="en-US" sz="17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reliability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7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self-management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, from chip to system &amp; application levels.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40"/>
              </a:spcBef>
              <a:spcAft>
                <a:spcPts val="0"/>
              </a:spcAft>
              <a:buClr>
                <a:srgbClr val="324600"/>
              </a:buClr>
              <a:buSzPts val="1700"/>
              <a:buFont typeface="Noto Sans Symbols"/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        To provide high-throughput service with Quality of Service (QoS).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234950" lvl="0" marL="342900" rtl="0" algn="just">
              <a:spcBef>
                <a:spcPts val="340"/>
              </a:spcBef>
              <a:spcAft>
                <a:spcPts val="0"/>
              </a:spcAft>
              <a:buClr>
                <a:srgbClr val="324600"/>
              </a:buClr>
              <a:buSzPts val="1700"/>
              <a:buFont typeface="Noto Sans Symbols"/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40"/>
              </a:spcBef>
              <a:spcAft>
                <a:spcPts val="0"/>
              </a:spcAft>
              <a:buClr>
                <a:srgbClr val="324600"/>
              </a:buClr>
              <a:buSzPts val="1700"/>
              <a:buFont typeface="Noto Sans Symbols"/>
              <a:buChar char="✔"/>
            </a:pP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Adaptation 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in the programming model measures the </a:t>
            </a:r>
            <a:r>
              <a:rPr lang="en-US" sz="17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ability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 to</a:t>
            </a: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 support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 billions of </a:t>
            </a:r>
            <a:r>
              <a:rPr lang="en-US" sz="17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job requests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 over massive data sets and virtualized cloud resources.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234950" lvl="0" marL="342900" rtl="0" algn="just">
              <a:spcBef>
                <a:spcPts val="340"/>
              </a:spcBef>
              <a:spcAft>
                <a:spcPts val="0"/>
              </a:spcAft>
              <a:buClr>
                <a:srgbClr val="324600"/>
              </a:buClr>
              <a:buSzPts val="1700"/>
              <a:buFont typeface="Noto Sans Symbols"/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40"/>
              </a:spcBef>
              <a:spcAft>
                <a:spcPts val="0"/>
              </a:spcAft>
              <a:buClr>
                <a:srgbClr val="324600"/>
              </a:buClr>
              <a:buSzPts val="1700"/>
              <a:buFont typeface="Noto Sans Symbols"/>
              <a:buChar char="✔"/>
            </a:pP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Flexibility 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in application deployment measures the </a:t>
            </a:r>
            <a:r>
              <a:rPr lang="en-US" sz="17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ability 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to</a:t>
            </a: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 run well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 in both HPC &amp; HTC  applications.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260"/>
              </a:spcBef>
              <a:spcAft>
                <a:spcPts val="0"/>
              </a:spcAft>
              <a:buClr>
                <a:srgbClr val="324600"/>
              </a:buClr>
              <a:buSzPts val="1300"/>
              <a:buNone/>
            </a:pPr>
            <a:r>
              <a:t/>
            </a:r>
            <a:endParaRPr b="1" sz="13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15" name="Google Shape;215;p14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215" name="Google Shape;215;p14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6" name="Google Shape;216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"/>
          <p:cNvSpPr txBox="1"/>
          <p:nvPr>
            <p:ph type="title"/>
          </p:nvPr>
        </p:nvSpPr>
        <p:spPr>
          <a:xfrm>
            <a:off x="922020" y="222250"/>
            <a:ext cx="811847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ct val="1000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Scalable Computing Trends and New Paradigms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5"/>
          <p:cNvSpPr txBox="1"/>
          <p:nvPr>
            <p:ph idx="1" type="body"/>
          </p:nvPr>
        </p:nvSpPr>
        <p:spPr>
          <a:xfrm>
            <a:off x="353060" y="1513840"/>
            <a:ext cx="8479155" cy="4968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Several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predictable trends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 technology are known to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drive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computing applications.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tremendous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price/performance ratio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of commodity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hardware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was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driven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by the desktop, notebook, and tablet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computing markets.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Distributed systems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emphasize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✔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resource distribution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and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✔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concurrency or high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degree of parallelism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(DoP).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24" name="Google Shape;224;p15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224" name="Google Shape;224;p1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" name="Google Shape;225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6"/>
          <p:cNvSpPr txBox="1"/>
          <p:nvPr>
            <p:ph type="title"/>
          </p:nvPr>
        </p:nvSpPr>
        <p:spPr>
          <a:xfrm>
            <a:off x="601670" y="222195"/>
            <a:ext cx="7940659" cy="7635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D</a:t>
            </a:r>
            <a:r>
              <a:rPr lang="en-US" sz="3200">
                <a:latin typeface="Arial"/>
                <a:ea typeface="Arial"/>
                <a:cs typeface="Arial"/>
                <a:sym typeface="Arial"/>
              </a:rPr>
              <a:t>egree of Parallelism </a:t>
            </a: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6"/>
          <p:cNvSpPr txBox="1"/>
          <p:nvPr>
            <p:ph idx="1" type="body"/>
          </p:nvPr>
        </p:nvSpPr>
        <p:spPr>
          <a:xfrm>
            <a:off x="130810" y="1259205"/>
            <a:ext cx="8743315" cy="5223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Bit-level parallelism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(BLP):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Converts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bit-serial processing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word-level processing gradually.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Instruction-level parallelism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(ILP): The processor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executes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multiple instructions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simultaneously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rather than only one instruction at a time.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Data-level parallelism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(DLP):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Uses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vector or array types of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instructions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&amp; was made popular through SIMD (single instruction, multiple data) and vector machines.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Task-level parallelism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(TLP): It was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explored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when multicore processors and chip multiprocessors (CMPs) were introduced.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Job-level parallelism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(JLP): Moving from parallel processing to distributed processing, there is an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increase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computing granularity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to job-level parallelism (JLP).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</a:pPr>
            <a:r>
              <a:rPr i="1"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Coarse-grain parallelism is built on top of fine-grain parallelism.</a:t>
            </a:r>
            <a:endParaRPr i="1" sz="18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33" name="Google Shape;233;p16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233" name="Google Shape;233;p16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4" name="Google Shape;234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"/>
          <p:cNvSpPr txBox="1"/>
          <p:nvPr>
            <p:ph type="title"/>
          </p:nvPr>
        </p:nvSpPr>
        <p:spPr>
          <a:xfrm>
            <a:off x="377190" y="219075"/>
            <a:ext cx="7587615" cy="5848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Innovative Applications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7"/>
          <p:cNvSpPr txBox="1"/>
          <p:nvPr>
            <p:ph idx="1" type="body"/>
          </p:nvPr>
        </p:nvSpPr>
        <p:spPr>
          <a:xfrm>
            <a:off x="367665" y="1299210"/>
            <a:ext cx="8159115" cy="20599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Table highlights few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applications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that have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driven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development of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parallel and distributed systems over the years.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2" name="Google Shape;242;p17"/>
          <p:cNvGraphicFramePr/>
          <p:nvPr/>
        </p:nvGraphicFramePr>
        <p:xfrm>
          <a:off x="8172450" y="0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242" name="Google Shape;242;p1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0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3" name="Google Shape;243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4" name="Google Shape;244;p17"/>
          <p:cNvGraphicFramePr/>
          <p:nvPr/>
        </p:nvGraphicFramePr>
        <p:xfrm>
          <a:off x="377190" y="2194560"/>
          <a:ext cx="8442325" cy="4072890"/>
        </p:xfrm>
        <a:graphic>
          <a:graphicData uri="http://schemas.openxmlformats.org/presentationml/2006/ole">
            <mc:AlternateContent>
              <mc:Choice Requires="v">
                <p:oleObj r:id="rId8" imgH="4072890" imgW="8442325" progId="Paint.Picture" spid="_x0000_s2">
                  <p:embed/>
                </p:oleObj>
              </mc:Choice>
              <mc:Fallback>
                <p:oleObj r:id="rId9" imgH="4072890" imgW="8442325" progId="Paint.Picture">
                  <p:embed/>
                  <p:pic>
                    <p:nvPicPr>
                      <p:cNvPr id="244" name="Google Shape;244;p17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77190" y="2194560"/>
                        <a:ext cx="8442325" cy="40728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"/>
          <p:cNvSpPr txBox="1"/>
          <p:nvPr>
            <p:ph type="title"/>
          </p:nvPr>
        </p:nvSpPr>
        <p:spPr>
          <a:xfrm>
            <a:off x="1026795" y="222250"/>
            <a:ext cx="714565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ct val="1000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- The Trend toward Utility Computing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8"/>
          <p:cNvSpPr txBox="1"/>
          <p:nvPr>
            <p:ph idx="1" type="body"/>
          </p:nvPr>
        </p:nvSpPr>
        <p:spPr>
          <a:xfrm>
            <a:off x="151765" y="986155"/>
            <a:ext cx="8841105" cy="5496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Figure shows computing paradigms to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help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study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distributed systems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&amp; their applications.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These paradigms share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some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common characteristics.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AutoNum type="arabicPeriod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They are all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ubiquitous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 Reliability &amp; scalability are 2 major design objectives.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AutoNum type="arabicPeriod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They are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aimed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at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autonomic operations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that can be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self-organized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to support dynamic discovery.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AutoNum type="arabicPeriod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They are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composable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with QoS and SLAs (service-level agreements).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52" name="Google Shape;252;p18"/>
          <p:cNvGraphicFramePr/>
          <p:nvPr/>
        </p:nvGraphicFramePr>
        <p:xfrm>
          <a:off x="8172450" y="6921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252" name="Google Shape;252;p1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6921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3" name="Google Shape;253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1130" y="3721100"/>
            <a:ext cx="8916035" cy="3075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9"/>
          <p:cNvSpPr txBox="1"/>
          <p:nvPr>
            <p:ph type="title"/>
          </p:nvPr>
        </p:nvSpPr>
        <p:spPr>
          <a:xfrm>
            <a:off x="601980" y="222250"/>
            <a:ext cx="716597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ct val="1000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CCS-The Hype Cycle of New Technologies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9"/>
          <p:cNvSpPr txBox="1"/>
          <p:nvPr>
            <p:ph idx="1" type="body"/>
          </p:nvPr>
        </p:nvSpPr>
        <p:spPr>
          <a:xfrm>
            <a:off x="208280" y="985520"/>
            <a:ext cx="8665210" cy="5497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This cycle shows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expectations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technology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at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different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stages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marked by special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symbols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expectations rise sharply from the trigger period to a high peak of inflated expectations. 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62" name="Google Shape;262;p19"/>
          <p:cNvGraphicFramePr/>
          <p:nvPr/>
        </p:nvGraphicFramePr>
        <p:xfrm>
          <a:off x="8084185" y="6921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262" name="Google Shape;262;p19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185" y="6921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3" name="Google Shape;263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7645" y="2332990"/>
            <a:ext cx="8743950" cy="4479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 txBox="1"/>
          <p:nvPr>
            <p:ph type="title"/>
          </p:nvPr>
        </p:nvSpPr>
        <p:spPr>
          <a:xfrm>
            <a:off x="601670" y="222195"/>
            <a:ext cx="7940659" cy="7635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Module-1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 txBox="1"/>
          <p:nvPr>
            <p:ph idx="1" type="body"/>
          </p:nvPr>
        </p:nvSpPr>
        <p:spPr>
          <a:xfrm>
            <a:off x="316230" y="1493520"/>
            <a:ext cx="8040370" cy="4989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Char char="✔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Scalable Computing Over the Internet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Char char="✔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Technologies for Network Based Systems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Char char="✔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System Models for Distributed and Cloud Computing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Char char="✔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Software Environments for Distributed Systems and Clouds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Char char="✔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Performance, Security and Energy Efficiency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371600" cy="914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7" name="Google Shape;107;p2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5" imgH="818515" imgW="971550" progId="Paint.Picture" spid="_x0000_s1">
                  <p:embed/>
                </p:oleObj>
              </mc:Choice>
              <mc:Fallback>
                <p:oleObj r:id="rId6" imgH="818515" imgW="971550" progId="Paint.Picture">
                  <p:embed/>
                  <p:pic>
                    <p:nvPicPr>
                      <p:cNvPr id="107" name="Google Shape;107;p2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0"/>
          <p:cNvSpPr txBox="1"/>
          <p:nvPr>
            <p:ph type="title"/>
          </p:nvPr>
        </p:nvSpPr>
        <p:spPr>
          <a:xfrm>
            <a:off x="754380" y="140864"/>
            <a:ext cx="8229600" cy="5846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Recap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0"/>
          <p:cNvSpPr txBox="1"/>
          <p:nvPr>
            <p:ph idx="1" type="body"/>
          </p:nvPr>
        </p:nvSpPr>
        <p:spPr>
          <a:xfrm>
            <a:off x="175260" y="859790"/>
            <a:ext cx="4320540" cy="52666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HPC and HTC systems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P2P Networks ?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What does Flops mean?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72" name="Google Shape;272;p20"/>
          <p:cNvGraphicFramePr/>
          <p:nvPr/>
        </p:nvGraphicFramePr>
        <p:xfrm>
          <a:off x="8084185" y="6921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272" name="Google Shape;272;p20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185" y="6921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3" name="Google Shape;273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4" name="Google Shape;274;p20"/>
          <p:cNvGraphicFramePr/>
          <p:nvPr/>
        </p:nvGraphicFramePr>
        <p:xfrm>
          <a:off x="4418648" y="1748949"/>
          <a:ext cx="2148205" cy="883285"/>
        </p:xfrm>
        <a:graphic>
          <a:graphicData uri="http://schemas.openxmlformats.org/presentationml/2006/ole">
            <mc:AlternateContent>
              <mc:Choice Requires="v">
                <p:oleObj r:id="rId8" imgH="883285" imgW="2148205" progId="Paint.Picture" spid="_x0000_s2">
                  <p:embed/>
                </p:oleObj>
              </mc:Choice>
              <mc:Fallback>
                <p:oleObj r:id="rId9" imgH="883285" imgW="2148205" progId="Paint.Picture">
                  <p:embed/>
                  <p:pic>
                    <p:nvPicPr>
                      <p:cNvPr id="274" name="Google Shape;274;p20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418648" y="1748949"/>
                        <a:ext cx="2148205" cy="8832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5" name="Google Shape;275;p20"/>
          <p:cNvGraphicFramePr/>
          <p:nvPr/>
        </p:nvGraphicFramePr>
        <p:xfrm>
          <a:off x="0" y="5261610"/>
          <a:ext cx="1303020" cy="1588770"/>
        </p:xfrm>
        <a:graphic>
          <a:graphicData uri="http://schemas.openxmlformats.org/presentationml/2006/ole">
            <mc:AlternateContent>
              <mc:Choice Requires="v">
                <p:oleObj r:id="rId11" imgH="1588770" imgW="1303020" progId="Paint.Picture" spid="_x0000_s3">
                  <p:embed/>
                </p:oleObj>
              </mc:Choice>
              <mc:Fallback>
                <p:oleObj r:id="rId12" imgH="1588770" imgW="1303020" progId="Paint.Picture">
                  <p:embed/>
                  <p:pic>
                    <p:nvPicPr>
                      <p:cNvPr id="275" name="Google Shape;275;p20"/>
                      <p:cNvPicPr preferRelativeResize="0"/>
                      <p:nvPr/>
                    </p:nvPicPr>
                    <p:blipFill rotWithShape="1">
                      <a:blip r:embed="rId13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0" y="5261610"/>
                        <a:ext cx="1303020" cy="15887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" name="Google Shape;276;p20"/>
          <p:cNvGraphicFramePr/>
          <p:nvPr/>
        </p:nvGraphicFramePr>
        <p:xfrm>
          <a:off x="3045460" y="4345305"/>
          <a:ext cx="1398270" cy="1493520"/>
        </p:xfrm>
        <a:graphic>
          <a:graphicData uri="http://schemas.openxmlformats.org/presentationml/2006/ole">
            <mc:AlternateContent>
              <mc:Choice Requires="v">
                <p:oleObj r:id="rId14" imgH="1493520" imgW="1398270" progId="Paint.Picture" spid="_x0000_s4">
                  <p:embed/>
                </p:oleObj>
              </mc:Choice>
              <mc:Fallback>
                <p:oleObj r:id="rId15" imgH="1493520" imgW="1398270" progId="Paint.Picture">
                  <p:embed/>
                  <p:pic>
                    <p:nvPicPr>
                      <p:cNvPr id="276" name="Google Shape;276;p20"/>
                      <p:cNvPicPr preferRelativeResize="0"/>
                      <p:nvPr/>
                    </p:nvPicPr>
                    <p:blipFill rotWithShape="1">
                      <a:blip r:embed="rId1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045460" y="4345305"/>
                        <a:ext cx="1398270" cy="1493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7" name="Google Shape;277;p20"/>
          <p:cNvGraphicFramePr/>
          <p:nvPr/>
        </p:nvGraphicFramePr>
        <p:xfrm>
          <a:off x="5946775" y="5261610"/>
          <a:ext cx="1188085" cy="1569720"/>
        </p:xfrm>
        <a:graphic>
          <a:graphicData uri="http://schemas.openxmlformats.org/presentationml/2006/ole">
            <mc:AlternateContent>
              <mc:Choice Requires="v">
                <p:oleObj r:id="rId17" imgH="1569720" imgW="1188085" progId="Paint.Picture" spid="_x0000_s5">
                  <p:embed/>
                </p:oleObj>
              </mc:Choice>
              <mc:Fallback>
                <p:oleObj r:id="rId18" imgH="1569720" imgW="1188085" progId="Paint.Picture">
                  <p:embed/>
                  <p:pic>
                    <p:nvPicPr>
                      <p:cNvPr id="277" name="Google Shape;277;p20"/>
                      <p:cNvPicPr preferRelativeResize="0"/>
                      <p:nvPr/>
                    </p:nvPicPr>
                    <p:blipFill rotWithShape="1">
                      <a:blip r:embed="rId1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946775" y="5261610"/>
                        <a:ext cx="1188085" cy="15697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8" name="Google Shape;278;p20"/>
          <p:cNvGraphicFramePr/>
          <p:nvPr/>
        </p:nvGraphicFramePr>
        <p:xfrm>
          <a:off x="7642860" y="3246755"/>
          <a:ext cx="1341120" cy="2014855"/>
        </p:xfrm>
        <a:graphic>
          <a:graphicData uri="http://schemas.openxmlformats.org/presentationml/2006/ole">
            <mc:AlternateContent>
              <mc:Choice Requires="v">
                <p:oleObj r:id="rId20" imgH="2014855" imgW="1341120" progId="Paint.Picture" spid="_x0000_s6">
                  <p:embed/>
                </p:oleObj>
              </mc:Choice>
              <mc:Fallback>
                <p:oleObj r:id="rId21" imgH="2014855" imgW="1341120" progId="Paint.Picture">
                  <p:embed/>
                  <p:pic>
                    <p:nvPicPr>
                      <p:cNvPr id="278" name="Google Shape;278;p20"/>
                      <p:cNvPicPr preferRelativeResize="0"/>
                      <p:nvPr/>
                    </p:nvPicPr>
                    <p:blipFill rotWithShape="1">
                      <a:blip r:embed="rId22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7642860" y="3246755"/>
                        <a:ext cx="1341120" cy="20148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1"/>
          <p:cNvSpPr txBox="1"/>
          <p:nvPr>
            <p:ph type="title"/>
          </p:nvPr>
        </p:nvSpPr>
        <p:spPr>
          <a:xfrm>
            <a:off x="906780" y="69215"/>
            <a:ext cx="817626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ct val="1000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The Internet of Things and Cyber-Physical Systems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1"/>
          <p:cNvSpPr txBox="1"/>
          <p:nvPr>
            <p:ph idx="1" type="body"/>
          </p:nvPr>
        </p:nvSpPr>
        <p:spPr>
          <a:xfrm>
            <a:off x="200025" y="1026795"/>
            <a:ext cx="8853170" cy="560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 lnSpcReduction="10000"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IoT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refers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interconnection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of objects, tools, devices, or computers.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400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 IoT Network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communication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can be made between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people &amp; things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or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among things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400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3 communication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patterns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co-exist: namely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AutoNum type="arabicPeriod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H2H (human-to-human),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AutoNum type="arabicPeriod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H2T (human-to_thing), and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AutoNum type="arabicPeriod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T2T (thing-to-thing).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400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idea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here is to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connect things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at any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time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&amp;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place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intelligently with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low cost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400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cyber-physical system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(CPS) is the result of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interaction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between computational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processes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&amp;  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physical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world.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400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 CPS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integrates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“cyber” (heterogeneous, asynchronous) with “physical” (concurrent and information-dense) objects.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400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CPS merges “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3C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” technologies of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computation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communication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&amp;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control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into an intelligent system between physical &amp; information world.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400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CPS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emphasizes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exploration of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virtual reality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(VR) applications in the physical world.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86" name="Google Shape;286;p21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286" name="Google Shape;286;p21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7" name="Google Shape;287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2"/>
          <p:cNvSpPr txBox="1"/>
          <p:nvPr>
            <p:ph type="title"/>
          </p:nvPr>
        </p:nvSpPr>
        <p:spPr>
          <a:xfrm>
            <a:off x="601980" y="222250"/>
            <a:ext cx="844867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1.2 Technologies for Network Based Systems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2"/>
          <p:cNvSpPr txBox="1"/>
          <p:nvPr>
            <p:ph idx="1" type="body"/>
          </p:nvPr>
        </p:nvSpPr>
        <p:spPr>
          <a:xfrm>
            <a:off x="94615" y="1053465"/>
            <a:ext cx="8956040" cy="542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 Figure,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processor speed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is measured in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millions of instructions per second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(MIPS) and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network bandwidth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is measured in Mbps or Gbps.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unit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GE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refers to 1 Gbps Ethernet bandwidth.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95" name="Google Shape;295;p22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295" name="Google Shape;295;p22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" name="Google Shape;296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3510" y="2282825"/>
            <a:ext cx="7872095" cy="4514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3"/>
          <p:cNvSpPr txBox="1"/>
          <p:nvPr>
            <p:ph type="title"/>
          </p:nvPr>
        </p:nvSpPr>
        <p:spPr>
          <a:xfrm>
            <a:off x="601670" y="222195"/>
            <a:ext cx="7940659" cy="7635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3"/>
          <p:cNvSpPr txBox="1"/>
          <p:nvPr>
            <p:ph idx="1" type="body"/>
          </p:nvPr>
        </p:nvSpPr>
        <p:spPr>
          <a:xfrm>
            <a:off x="226695" y="991235"/>
            <a:ext cx="8718550" cy="56394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Figure shows the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architecture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of a typical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multicore processor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Each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core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is essentially a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processor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with its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own private cache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L1 cache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).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Multiple cores are housed in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same chip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with an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L2 cache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that is shared by all cores.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 future,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multiple CMPs (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Chip multi Processors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could be built on the same CPU chip with even the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L3 cache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on the chip.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Multicore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multithreaded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CPUs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are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equipped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with many high-end processors.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5" name="Google Shape;305;p23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305" name="Google Shape;305;p23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6" name="Google Shape;306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5910" y="3848100"/>
            <a:ext cx="5356860" cy="2769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4"/>
          <p:cNvSpPr txBox="1"/>
          <p:nvPr>
            <p:ph type="title"/>
          </p:nvPr>
        </p:nvSpPr>
        <p:spPr>
          <a:xfrm>
            <a:off x="601670" y="222195"/>
            <a:ext cx="7940659" cy="7635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4"/>
          <p:cNvSpPr txBox="1"/>
          <p:nvPr>
            <p:ph idx="1" type="body"/>
          </p:nvPr>
        </p:nvSpPr>
        <p:spPr>
          <a:xfrm>
            <a:off x="310515" y="1169035"/>
            <a:ext cx="8513445" cy="5313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 2011, the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Intel Core i7 990x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has reported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159,000 MIPS execution rate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as shown in the uppermost square in Figure.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15" name="Google Shape;315;p24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315" name="Google Shape;315;p24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6" name="Google Shape;316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3510" y="1932305"/>
            <a:ext cx="7929245" cy="4864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5"/>
          <p:cNvSpPr txBox="1"/>
          <p:nvPr>
            <p:ph type="title"/>
          </p:nvPr>
        </p:nvSpPr>
        <p:spPr>
          <a:xfrm>
            <a:off x="601980" y="69215"/>
            <a:ext cx="730885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CCS-Multithreading Technology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25"/>
          <p:cNvSpPr txBox="1"/>
          <p:nvPr>
            <p:ph idx="1" type="body"/>
          </p:nvPr>
        </p:nvSpPr>
        <p:spPr>
          <a:xfrm>
            <a:off x="132080" y="860425"/>
            <a:ext cx="8850630" cy="5622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Now, CPU has reached its limit in terms of massive DLP due to memory wall problem.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Figure depicts: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✔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5 independent threads of instructions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✔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4 pipelined data paths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✔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5 processor categories,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25" name="Google Shape;325;p25"/>
          <p:cNvGraphicFramePr/>
          <p:nvPr/>
        </p:nvGraphicFramePr>
        <p:xfrm>
          <a:off x="8084185" y="4127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325" name="Google Shape;325;p2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185" y="4127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6" name="Google Shape;326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55265" y="1755140"/>
            <a:ext cx="6388735" cy="510286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5"/>
          <p:cNvSpPr txBox="1"/>
          <p:nvPr/>
        </p:nvSpPr>
        <p:spPr>
          <a:xfrm>
            <a:off x="4411345" y="1596390"/>
            <a:ext cx="4570095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Noto Sans Symbols"/>
              <a:buNone/>
            </a:pPr>
            <a:r>
              <a:rPr b="0" i="0" lang="en-US" sz="12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Fig: </a:t>
            </a:r>
            <a:r>
              <a:rPr b="1" i="0" lang="en-US" sz="12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5 micro-architectures in modern CPU processors, that exploit ILP and TLP supported by multicore &amp; multithreading technologies.</a:t>
            </a:r>
            <a:endParaRPr b="1" i="0" sz="12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25"/>
          <p:cNvSpPr txBox="1"/>
          <p:nvPr/>
        </p:nvSpPr>
        <p:spPr>
          <a:xfrm>
            <a:off x="16510" y="2780665"/>
            <a:ext cx="3157220" cy="3415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Instructions from different threads are distinguished by specific shading patterns for instructions from 5 independent threads.</a:t>
            </a:r>
            <a:endParaRPr b="0" i="0" sz="1800" u="none" cap="none" strike="noStrike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The Blank square corresponds to no available instruction for an instruction data path at particular processor cycle.</a:t>
            </a:r>
            <a:endParaRPr b="0" i="0" sz="1800" u="none" cap="none" strike="noStrike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6"/>
          <p:cNvSpPr txBox="1"/>
          <p:nvPr>
            <p:ph type="title"/>
          </p:nvPr>
        </p:nvSpPr>
        <p:spPr>
          <a:xfrm>
            <a:off x="601670" y="222195"/>
            <a:ext cx="7940659" cy="7635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6"/>
          <p:cNvSpPr txBox="1"/>
          <p:nvPr>
            <p:ph idx="1" type="body"/>
          </p:nvPr>
        </p:nvSpPr>
        <p:spPr>
          <a:xfrm>
            <a:off x="250825" y="1171575"/>
            <a:ext cx="8601075" cy="5311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More blank cells imply lower scheduling efficiency.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point here is to demonstrate understanding of typical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instruction scheduling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patterns in these 5 different micro-architectures in modern processors.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37" name="Google Shape;337;p26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337" name="Google Shape;337;p26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8" name="Google Shape;338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7"/>
          <p:cNvSpPr txBox="1"/>
          <p:nvPr>
            <p:ph type="title"/>
          </p:nvPr>
        </p:nvSpPr>
        <p:spPr>
          <a:xfrm>
            <a:off x="601980" y="222250"/>
            <a:ext cx="832421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GPU Computing to Exascale and Beyond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7"/>
          <p:cNvSpPr txBox="1"/>
          <p:nvPr>
            <p:ph idx="1" type="body"/>
          </p:nvPr>
        </p:nvSpPr>
        <p:spPr>
          <a:xfrm>
            <a:off x="142240" y="984885"/>
            <a:ext cx="8855710" cy="5497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700"/>
              <a:buFont typeface="Noto Sans Symbols"/>
              <a:buChar char="▪"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A GPU is a graphics coprocessor or accelerator mounted on a computer’s graphics card or video card.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40"/>
              </a:spcBef>
              <a:spcAft>
                <a:spcPts val="0"/>
              </a:spcAft>
              <a:buClr>
                <a:srgbClr val="324600"/>
              </a:buClr>
              <a:buSzPts val="1700"/>
              <a:buFont typeface="Noto Sans Symbols"/>
              <a:buChar char="▪"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GPU chips can process a minimum of </a:t>
            </a: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10 million polygons per second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, &amp; are used in nearly every computer on the market today.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40"/>
              </a:spcBef>
              <a:spcAft>
                <a:spcPts val="0"/>
              </a:spcAft>
              <a:buClr>
                <a:srgbClr val="324600"/>
              </a:buClr>
              <a:buSzPts val="1700"/>
              <a:buFont typeface="Noto Sans Symbols"/>
              <a:buChar char="▪"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General-purpose computing on GPUs, known as GPGPUs, have appeared in the HPC field.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40"/>
              </a:spcBef>
              <a:spcAft>
                <a:spcPts val="0"/>
              </a:spcAft>
              <a:buClr>
                <a:srgbClr val="324600"/>
              </a:buClr>
              <a:buSzPts val="1700"/>
              <a:buFont typeface="Noto Sans Symbols"/>
              <a:buChar char="▪"/>
            </a:pP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Figure shows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interaction 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between a CPU and GPU in performing parallel execution of floating-point operations concurrently.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40"/>
              </a:spcBef>
              <a:spcAft>
                <a:spcPts val="0"/>
              </a:spcAft>
              <a:buClr>
                <a:srgbClr val="324600"/>
              </a:buClr>
              <a:buSzPts val="1700"/>
              <a:buFont typeface="Noto Sans Symbols"/>
              <a:buChar char="▪"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CPU 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is conventional </a:t>
            </a: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multicore processor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 with limited parallelism.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40"/>
              </a:spcBef>
              <a:spcAft>
                <a:spcPts val="0"/>
              </a:spcAft>
              <a:buClr>
                <a:srgbClr val="324600"/>
              </a:buClr>
              <a:buSzPts val="1700"/>
              <a:buFont typeface="Noto Sans Symbols"/>
              <a:buChar char="▪"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GPU 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has a </a:t>
            </a: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many-core architecture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 that has 100s of processing cores organized as </a:t>
            </a: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multiprocessors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. Each core can have one or more </a:t>
            </a: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threads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40"/>
              </a:spcBef>
              <a:spcAft>
                <a:spcPts val="0"/>
              </a:spcAft>
              <a:buClr>
                <a:srgbClr val="324600"/>
              </a:buClr>
              <a:buSzPts val="1700"/>
              <a:buFont typeface="Noto Sans Symbols"/>
              <a:buChar char="▪"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The CPU</a:t>
            </a: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 instructs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 GPU to perform massive data </a:t>
            </a: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processing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.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40"/>
              </a:spcBef>
              <a:spcAft>
                <a:spcPts val="0"/>
              </a:spcAft>
              <a:buClr>
                <a:srgbClr val="324600"/>
              </a:buClr>
              <a:buSzPts val="1700"/>
              <a:buFont typeface="Noto Sans Symbols"/>
              <a:buChar char="▪"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bandwidth 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must be matched between the main memory and on-chip GPU memory.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46" name="Google Shape;346;p27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346" name="Google Shape;346;p2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7" name="Google Shape;347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8" name="Google Shape;348;p27"/>
          <p:cNvGraphicFramePr/>
          <p:nvPr/>
        </p:nvGraphicFramePr>
        <p:xfrm>
          <a:off x="143510" y="4709160"/>
          <a:ext cx="6336665" cy="2071370"/>
        </p:xfrm>
        <a:graphic>
          <a:graphicData uri="http://schemas.openxmlformats.org/presentationml/2006/ole">
            <mc:AlternateContent>
              <mc:Choice Requires="v">
                <p:oleObj r:id="rId8" imgH="2071370" imgW="6336665" progId="Paint.Picture" spid="_x0000_s2">
                  <p:embed/>
                </p:oleObj>
              </mc:Choice>
              <mc:Fallback>
                <p:oleObj r:id="rId9" imgH="2071370" imgW="6336665" progId="Paint.Picture">
                  <p:embed/>
                  <p:pic>
                    <p:nvPicPr>
                      <p:cNvPr id="348" name="Google Shape;348;p27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43510" y="4709160"/>
                        <a:ext cx="6336665" cy="20713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9" name="Google Shape;349;p27"/>
          <p:cNvSpPr txBox="1"/>
          <p:nvPr/>
        </p:nvSpPr>
        <p:spPr>
          <a:xfrm>
            <a:off x="6462395" y="5238750"/>
            <a:ext cx="2679065" cy="1488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of GPU with CPU for massively parallel execution in 100s or 1000s of processing cores.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8"/>
          <p:cNvSpPr txBox="1"/>
          <p:nvPr>
            <p:ph type="title"/>
          </p:nvPr>
        </p:nvSpPr>
        <p:spPr>
          <a:xfrm>
            <a:off x="601670" y="222195"/>
            <a:ext cx="7940659" cy="7635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8"/>
          <p:cNvSpPr txBox="1"/>
          <p:nvPr>
            <p:ph idx="1" type="body"/>
          </p:nvPr>
        </p:nvSpPr>
        <p:spPr>
          <a:xfrm>
            <a:off x="5610860" y="986155"/>
            <a:ext cx="3383280" cy="5496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NVIDIA Fermi GPU Chip with 512 CUDA Cores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 the future, thousand-core GPUs may appear in Exascale (Eflops or 1018 flops) systems.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This reflects a trend toward building future MPPs with hybrid architectures of both types of processing chips.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4 challenges are identified for exascale computing: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energy and power,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memory and storage,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concurrency and locality,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system resiliency.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57" name="Google Shape;357;p28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357" name="Google Shape;357;p2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" name="Google Shape;358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9" name="Google Shape;359;p28"/>
          <p:cNvGraphicFramePr/>
          <p:nvPr/>
        </p:nvGraphicFramePr>
        <p:xfrm>
          <a:off x="0" y="985520"/>
          <a:ext cx="6070600" cy="5811520"/>
        </p:xfrm>
        <a:graphic>
          <a:graphicData uri="http://schemas.openxmlformats.org/presentationml/2006/ole">
            <mc:AlternateContent>
              <mc:Choice Requires="v">
                <p:oleObj r:id="rId8" imgH="5811520" imgW="6070600" progId="Paint.Picture" spid="_x0000_s2">
                  <p:embed/>
                </p:oleObj>
              </mc:Choice>
              <mc:Fallback>
                <p:oleObj r:id="rId9" imgH="5811520" imgW="6070600" progId="Paint.Picture">
                  <p:embed/>
                  <p:pic>
                    <p:nvPicPr>
                      <p:cNvPr id="359" name="Google Shape;359;p28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0" y="985520"/>
                        <a:ext cx="6070600" cy="5811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9"/>
          <p:cNvSpPr txBox="1"/>
          <p:nvPr>
            <p:ph type="title"/>
          </p:nvPr>
        </p:nvSpPr>
        <p:spPr>
          <a:xfrm>
            <a:off x="601980" y="222250"/>
            <a:ext cx="748157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CCS-Power Efficiency of the GPU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9"/>
          <p:cNvSpPr txBox="1"/>
          <p:nvPr>
            <p:ph idx="1" type="body"/>
          </p:nvPr>
        </p:nvSpPr>
        <p:spPr>
          <a:xfrm>
            <a:off x="142240" y="986155"/>
            <a:ext cx="8709660" cy="5496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Figure compares the CPU and GPU in their performance/power ratio measured in Gflops/ watt per core.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 2010, the GPU had a value of 5 Gflops/watt at the core level, compared with less than 1 Gflop/watt per CPU core.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This implies: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power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software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are real challenges in future computing systems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46505" cy="8312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8" name="Google Shape;368;p29"/>
          <p:cNvGraphicFramePr/>
          <p:nvPr/>
        </p:nvGraphicFramePr>
        <p:xfrm>
          <a:off x="8084185" y="6921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5" imgH="818515" imgW="971550" progId="Paint.Picture" spid="_x0000_s1">
                  <p:embed/>
                </p:oleObj>
              </mc:Choice>
              <mc:Fallback>
                <p:oleObj r:id="rId6" imgH="818515" imgW="971550" progId="Paint.Picture">
                  <p:embed/>
                  <p:pic>
                    <p:nvPicPr>
                      <p:cNvPr id="368" name="Google Shape;368;p29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185" y="6921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9" name="Google Shape;369;p29"/>
          <p:cNvGraphicFramePr/>
          <p:nvPr/>
        </p:nvGraphicFramePr>
        <p:xfrm>
          <a:off x="142240" y="2851150"/>
          <a:ext cx="8858885" cy="3945890"/>
        </p:xfrm>
        <a:graphic>
          <a:graphicData uri="http://schemas.openxmlformats.org/presentationml/2006/ole">
            <mc:AlternateContent>
              <mc:Choice Requires="v">
                <p:oleObj r:id="rId8" imgH="3945890" imgW="8858885" progId="Paint.Picture" spid="_x0000_s2">
                  <p:embed/>
                </p:oleObj>
              </mc:Choice>
              <mc:Fallback>
                <p:oleObj r:id="rId9" imgH="3945890" imgW="8858885" progId="Paint.Picture">
                  <p:embed/>
                  <p:pic>
                    <p:nvPicPr>
                      <p:cNvPr id="369" name="Google Shape;369;p29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42240" y="2851150"/>
                        <a:ext cx="8858885" cy="39458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/>
          <p:nvPr>
            <p:ph type="title"/>
          </p:nvPr>
        </p:nvSpPr>
        <p:spPr>
          <a:xfrm>
            <a:off x="601980" y="222250"/>
            <a:ext cx="834453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1.1 Scalable Computing Over The INTERNET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"/>
          <p:cNvSpPr txBox="1"/>
          <p:nvPr>
            <p:ph idx="1" type="body"/>
          </p:nvPr>
        </p:nvSpPr>
        <p:spPr>
          <a:xfrm>
            <a:off x="95885" y="1258570"/>
            <a:ext cx="8901430" cy="52241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Large-scale Internet applications have significantly enhanced the quality of life and information services in society today.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Billions of people use the Internet every day.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 As a result, supercomputer sites and large data centers must provide high-performance computing services to huge numbers.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Because of this high demand,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Linpack Benchmark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for high-performance computing (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HPC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) applications is no longer optimal for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measuring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performance.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emergence of  cloud computing demands high-throughput computing (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HTC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) systems built with parallel and distributed computing technologies.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 Data centers, storage systems, and high-bandwidth networks have to be upgraded.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890" y="0"/>
            <a:ext cx="1057275" cy="8686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6" name="Google Shape;116;p3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5" imgH="818515" imgW="971550" progId="Paint.Picture" spid="_x0000_s1">
                  <p:embed/>
                </p:oleObj>
              </mc:Choice>
              <mc:Fallback>
                <p:oleObj r:id="rId6" imgH="818515" imgW="971550" progId="Paint.Picture">
                  <p:embed/>
                  <p:pic>
                    <p:nvPicPr>
                      <p:cNvPr id="116" name="Google Shape;116;p3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0"/>
          <p:cNvSpPr txBox="1"/>
          <p:nvPr>
            <p:ph type="title"/>
          </p:nvPr>
        </p:nvSpPr>
        <p:spPr>
          <a:xfrm>
            <a:off x="601980" y="222250"/>
            <a:ext cx="838517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ct val="1000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CCS-Memory, Storage, and Wide-Area Networking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30"/>
          <p:cNvSpPr txBox="1"/>
          <p:nvPr>
            <p:ph idx="1" type="body"/>
          </p:nvPr>
        </p:nvSpPr>
        <p:spPr>
          <a:xfrm>
            <a:off x="142240" y="986155"/>
            <a:ext cx="8709660" cy="5496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upper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curve in Figure  plots growth of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DRAM chip capacity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Memory chips have experienced a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4x increase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 capacity every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3 years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For hard drives, capacity increased from 260 MB in 1981 to 3 TB in 2011.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An approximately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10x increase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 capacity every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8 years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 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Faster processor speed and larger memory capacity result in a wider gap between processors and memory. 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91235" cy="8312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78" name="Google Shape;378;p30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5" imgH="818515" imgW="971550" progId="Paint.Picture" spid="_x0000_s1">
                  <p:embed/>
                </p:oleObj>
              </mc:Choice>
              <mc:Fallback>
                <p:oleObj r:id="rId6" imgH="818515" imgW="971550" progId="Paint.Picture">
                  <p:embed/>
                  <p:pic>
                    <p:nvPicPr>
                      <p:cNvPr id="378" name="Google Shape;378;p30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" name="Google Shape;379;p30"/>
          <p:cNvGraphicFramePr/>
          <p:nvPr/>
        </p:nvGraphicFramePr>
        <p:xfrm>
          <a:off x="142240" y="2864485"/>
          <a:ext cx="8018145" cy="3993515"/>
        </p:xfrm>
        <a:graphic>
          <a:graphicData uri="http://schemas.openxmlformats.org/presentationml/2006/ole">
            <mc:AlternateContent>
              <mc:Choice Requires="v">
                <p:oleObj r:id="rId8" imgH="3993515" imgW="8018145" progId="Paint.Picture" spid="_x0000_s2">
                  <p:embed/>
                </p:oleObj>
              </mc:Choice>
              <mc:Fallback>
                <p:oleObj r:id="rId9" imgH="3993515" imgW="8018145" progId="Paint.Picture">
                  <p:embed/>
                  <p:pic>
                    <p:nvPicPr>
                      <p:cNvPr id="379" name="Google Shape;379;p30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42240" y="2864485"/>
                        <a:ext cx="8018145" cy="3993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1"/>
          <p:cNvSpPr txBox="1"/>
          <p:nvPr>
            <p:ph type="title"/>
          </p:nvPr>
        </p:nvSpPr>
        <p:spPr>
          <a:xfrm>
            <a:off x="601980" y="222250"/>
            <a:ext cx="757047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CCS-System-Area Interconnects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31"/>
          <p:cNvSpPr txBox="1"/>
          <p:nvPr>
            <p:ph idx="1" type="body"/>
          </p:nvPr>
        </p:nvSpPr>
        <p:spPr>
          <a:xfrm>
            <a:off x="142240" y="986155"/>
            <a:ext cx="8709660" cy="5496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As depicted, a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LAN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typically is used to connect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client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hosts to big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servers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 storage area network (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SAN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) connects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servers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to network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storage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such as disk arrays.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Network attached storage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(NAS) connects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client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hosts directly to the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disk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arrays.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All 3 types of networks often appear in a large cluster built with commercial network components.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46505" cy="8312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8" name="Google Shape;388;p31"/>
          <p:cNvGraphicFramePr/>
          <p:nvPr/>
        </p:nvGraphicFramePr>
        <p:xfrm>
          <a:off x="8084185" y="12700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5" imgH="818515" imgW="971550" progId="Paint.Picture" spid="_x0000_s1">
                  <p:embed/>
                </p:oleObj>
              </mc:Choice>
              <mc:Fallback>
                <p:oleObj r:id="rId6" imgH="818515" imgW="971550" progId="Paint.Picture">
                  <p:embed/>
                  <p:pic>
                    <p:nvPicPr>
                      <p:cNvPr id="388" name="Google Shape;388;p31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185" y="12700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" name="Google Shape;389;p31"/>
          <p:cNvGraphicFramePr/>
          <p:nvPr/>
        </p:nvGraphicFramePr>
        <p:xfrm>
          <a:off x="143510" y="2846705"/>
          <a:ext cx="8912225" cy="4011295"/>
        </p:xfrm>
        <a:graphic>
          <a:graphicData uri="http://schemas.openxmlformats.org/presentationml/2006/ole">
            <mc:AlternateContent>
              <mc:Choice Requires="v">
                <p:oleObj r:id="rId8" imgH="4011295" imgW="8912225" progId="Paint.Picture" spid="_x0000_s2">
                  <p:embed/>
                </p:oleObj>
              </mc:Choice>
              <mc:Fallback>
                <p:oleObj r:id="rId9" imgH="4011295" imgW="8912225" progId="Paint.Picture">
                  <p:embed/>
                  <p:pic>
                    <p:nvPicPr>
                      <p:cNvPr id="389" name="Google Shape;389;p31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43510" y="2846705"/>
                        <a:ext cx="8912225" cy="40112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2"/>
          <p:cNvSpPr txBox="1"/>
          <p:nvPr>
            <p:ph type="title"/>
          </p:nvPr>
        </p:nvSpPr>
        <p:spPr>
          <a:xfrm>
            <a:off x="601980" y="222250"/>
            <a:ext cx="854138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ct val="1000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CCS-Virtual Machines and Virtualization Middleware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32"/>
          <p:cNvSpPr txBox="1"/>
          <p:nvPr>
            <p:ph idx="1" type="body"/>
          </p:nvPr>
        </p:nvSpPr>
        <p:spPr>
          <a:xfrm>
            <a:off x="142240" y="986155"/>
            <a:ext cx="8856980" cy="5496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b="1" lang="en-US" sz="1800">
                <a:solidFill>
                  <a:srgbClr val="E26600"/>
                </a:solidFill>
                <a:latin typeface="Arial"/>
                <a:ea typeface="Arial"/>
                <a:cs typeface="Arial"/>
                <a:sym typeface="Arial"/>
              </a:rPr>
              <a:t> fixed OS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some software running well on one machine may not be executable on another platform.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Virtual machines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(VMs) offer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solutions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to: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underutilized resources,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application inflexibility,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software manageability, and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security concerns in existing physical machines.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Figure illustrates the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architectures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VM configurations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host machine is equipped with the physical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hardware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as shown at the bottom of the figure.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46505" cy="8312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8" name="Google Shape;398;p32"/>
          <p:cNvGraphicFramePr/>
          <p:nvPr/>
        </p:nvGraphicFramePr>
        <p:xfrm>
          <a:off x="14224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5" imgH="818515" imgW="971550" progId="Paint.Picture" spid="_x0000_s1">
                  <p:embed/>
                </p:oleObj>
              </mc:Choice>
              <mc:Fallback>
                <p:oleObj r:id="rId6" imgH="818515" imgW="971550" progId="Paint.Picture">
                  <p:embed/>
                  <p:pic>
                    <p:nvPicPr>
                      <p:cNvPr id="398" name="Google Shape;398;p32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4224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" name="Google Shape;399;p32"/>
          <p:cNvGraphicFramePr/>
          <p:nvPr/>
        </p:nvGraphicFramePr>
        <p:xfrm>
          <a:off x="6717665" y="1749425"/>
          <a:ext cx="1778635" cy="2762885"/>
        </p:xfrm>
        <a:graphic>
          <a:graphicData uri="http://schemas.openxmlformats.org/presentationml/2006/ole">
            <mc:AlternateContent>
              <mc:Choice Requires="v">
                <p:oleObj r:id="rId8" imgH="2762885" imgW="1778635" progId="Paint.Picture" spid="_x0000_s2">
                  <p:embed/>
                </p:oleObj>
              </mc:Choice>
              <mc:Fallback>
                <p:oleObj r:id="rId9" imgH="2762885" imgW="1778635" progId="Paint.Picture">
                  <p:embed/>
                  <p:pic>
                    <p:nvPicPr>
                      <p:cNvPr id="399" name="Google Shape;399;p32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6717665" y="1749425"/>
                        <a:ext cx="1778635" cy="2762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3"/>
          <p:cNvSpPr txBox="1"/>
          <p:nvPr>
            <p:ph type="title"/>
          </p:nvPr>
        </p:nvSpPr>
        <p:spPr>
          <a:xfrm>
            <a:off x="280035" y="222250"/>
            <a:ext cx="877062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ct val="1000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CCS-Virtual Machines and Virtualization Middleware 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3"/>
          <p:cNvSpPr txBox="1"/>
          <p:nvPr>
            <p:ph idx="1" type="body"/>
          </p:nvPr>
        </p:nvSpPr>
        <p:spPr>
          <a:xfrm>
            <a:off x="175260" y="1031875"/>
            <a:ext cx="7127240" cy="5450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VM is built with virtual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resources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managed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by a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guest OS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run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 specific application.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Between the VMs and the host platform, one needs to deploy a middleware layer called a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virtual machine monitor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(VMM).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Native VM installed with the use of a VMM called a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hypervisor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in privileged mode.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guest OS could be a Linux system and the hypervisor is the XEN system.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 Hypervisor (or Bare-metal VM) handles bare hardware (CPU, memory, and I/O) directly.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Another architecture is the host VM shown in Figure (c).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Here the VMM runs in nonprivileged mode.  The host OS need not be modified. 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07" name="Google Shape;407;p33"/>
          <p:cNvGraphicFramePr/>
          <p:nvPr/>
        </p:nvGraphicFramePr>
        <p:xfrm>
          <a:off x="143510" y="6209030"/>
          <a:ext cx="541655" cy="634365"/>
        </p:xfrm>
        <a:graphic>
          <a:graphicData uri="http://schemas.openxmlformats.org/presentationml/2006/ole">
            <mc:AlternateContent>
              <mc:Choice Requires="v">
                <p:oleObj r:id="rId4" imgH="634365" imgW="541655" progId="Paint.Picture" spid="_x0000_s1">
                  <p:embed/>
                </p:oleObj>
              </mc:Choice>
              <mc:Fallback>
                <p:oleObj r:id="rId5" imgH="634365" imgW="541655" progId="Paint.Picture">
                  <p:embed/>
                  <p:pic>
                    <p:nvPicPr>
                      <p:cNvPr id="407" name="Google Shape;407;p33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43510" y="6209030"/>
                        <a:ext cx="541655" cy="6343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8" name="Google Shape;408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9" name="Google Shape;409;p33"/>
          <p:cNvGraphicFramePr/>
          <p:nvPr/>
        </p:nvGraphicFramePr>
        <p:xfrm>
          <a:off x="7473315" y="1290955"/>
          <a:ext cx="1536700" cy="2430780"/>
        </p:xfrm>
        <a:graphic>
          <a:graphicData uri="http://schemas.openxmlformats.org/presentationml/2006/ole">
            <mc:AlternateContent>
              <mc:Choice Requires="v">
                <p:oleObj r:id="rId8" imgH="2430780" imgW="1536700" progId="Paint.Picture" spid="_x0000_s2">
                  <p:embed/>
                </p:oleObj>
              </mc:Choice>
              <mc:Fallback>
                <p:oleObj r:id="rId9" imgH="2430780" imgW="1536700" progId="Paint.Picture">
                  <p:embed/>
                  <p:pic>
                    <p:nvPicPr>
                      <p:cNvPr id="409" name="Google Shape;409;p33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7473315" y="1290955"/>
                        <a:ext cx="1536700" cy="24307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" name="Google Shape;410;p33"/>
          <p:cNvGraphicFramePr/>
          <p:nvPr/>
        </p:nvGraphicFramePr>
        <p:xfrm>
          <a:off x="7465060" y="4192270"/>
          <a:ext cx="1489710" cy="2423795"/>
        </p:xfrm>
        <a:graphic>
          <a:graphicData uri="http://schemas.openxmlformats.org/presentationml/2006/ole">
            <mc:AlternateContent>
              <mc:Choice Requires="v">
                <p:oleObj r:id="rId11" imgH="2423795" imgW="1489710" progId="Paint.Picture" spid="_x0000_s3">
                  <p:embed/>
                </p:oleObj>
              </mc:Choice>
              <mc:Fallback>
                <p:oleObj r:id="rId12" imgH="2423795" imgW="1489710" progId="Paint.Picture">
                  <p:embed/>
                  <p:pic>
                    <p:nvPicPr>
                      <p:cNvPr id="410" name="Google Shape;410;p33"/>
                      <p:cNvPicPr preferRelativeResize="0"/>
                      <p:nvPr/>
                    </p:nvPicPr>
                    <p:blipFill rotWithShape="1">
                      <a:blip r:embed="rId13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7465060" y="4192270"/>
                        <a:ext cx="1489710" cy="24237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4"/>
          <p:cNvSpPr txBox="1"/>
          <p:nvPr>
            <p:ph type="title"/>
          </p:nvPr>
        </p:nvSpPr>
        <p:spPr>
          <a:xfrm>
            <a:off x="601980" y="222250"/>
            <a:ext cx="697928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4"/>
          <p:cNvSpPr txBox="1"/>
          <p:nvPr>
            <p:ph idx="1" type="body"/>
          </p:nvPr>
        </p:nvSpPr>
        <p:spPr>
          <a:xfrm>
            <a:off x="142240" y="986155"/>
            <a:ext cx="8709660" cy="5496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VM can also be implemented with a dual mode, as shown in Figure (d).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 Part of the VMM runs at the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user level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and another part runs at the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supervisor level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Multiple VMs can be ported to a given hardware system to support the virtualization process.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VM approach offers hardware independence of the OS and applications.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46505" cy="8312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19" name="Google Shape;419;p34"/>
          <p:cNvGraphicFramePr/>
          <p:nvPr/>
        </p:nvGraphicFramePr>
        <p:xfrm>
          <a:off x="8172450" y="6921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5" imgH="818515" imgW="971550" progId="Paint.Picture" spid="_x0000_s1">
                  <p:embed/>
                </p:oleObj>
              </mc:Choice>
              <mc:Fallback>
                <p:oleObj r:id="rId6" imgH="818515" imgW="971550" progId="Paint.Picture">
                  <p:embed/>
                  <p:pic>
                    <p:nvPicPr>
                      <p:cNvPr id="419" name="Google Shape;419;p34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6921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" name="Google Shape;420;p34"/>
          <p:cNvGraphicFramePr/>
          <p:nvPr/>
        </p:nvGraphicFramePr>
        <p:xfrm>
          <a:off x="142240" y="3721735"/>
          <a:ext cx="8817610" cy="3075305"/>
        </p:xfrm>
        <a:graphic>
          <a:graphicData uri="http://schemas.openxmlformats.org/presentationml/2006/ole">
            <mc:AlternateContent>
              <mc:Choice Requires="v">
                <p:oleObj r:id="rId8" imgH="3075305" imgW="8817610" progId="Paint.Picture" spid="_x0000_s2">
                  <p:embed/>
                </p:oleObj>
              </mc:Choice>
              <mc:Fallback>
                <p:oleObj r:id="rId9" imgH="3075305" imgW="8817610" progId="Paint.Picture">
                  <p:embed/>
                  <p:pic>
                    <p:nvPicPr>
                      <p:cNvPr id="420" name="Google Shape;420;p34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42240" y="3721735"/>
                        <a:ext cx="8817610" cy="3075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5"/>
          <p:cNvSpPr txBox="1"/>
          <p:nvPr>
            <p:ph type="title"/>
          </p:nvPr>
        </p:nvSpPr>
        <p:spPr>
          <a:xfrm>
            <a:off x="601980" y="222250"/>
            <a:ext cx="734758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VM Primitive Operations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5"/>
          <p:cNvSpPr txBox="1"/>
          <p:nvPr>
            <p:ph idx="1" type="body"/>
          </p:nvPr>
        </p:nvSpPr>
        <p:spPr>
          <a:xfrm>
            <a:off x="115570" y="929005"/>
            <a:ext cx="8851265" cy="5553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Low-level VMM operations are indicated and illustrated in Figure.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✔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First,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VMs can be multiplexed between hardware machines.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✔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Second,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 VM can be suspended and stored in stable storage.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✔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Third,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 suspended VM can be resumed or provisioned to a new hardware platform.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✔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Finally,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 VM can be migrated from one hardware platform to another.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46505" cy="8312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29" name="Google Shape;429;p35"/>
          <p:cNvGraphicFramePr/>
          <p:nvPr/>
        </p:nvGraphicFramePr>
        <p:xfrm>
          <a:off x="8172450" y="6921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5" imgH="818515" imgW="971550" progId="Paint.Picture" spid="_x0000_s1">
                  <p:embed/>
                </p:oleObj>
              </mc:Choice>
              <mc:Fallback>
                <p:oleObj r:id="rId6" imgH="818515" imgW="971550" progId="Paint.Picture">
                  <p:embed/>
                  <p:pic>
                    <p:nvPicPr>
                      <p:cNvPr id="429" name="Google Shape;429;p35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6921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" name="Google Shape;430;p35"/>
          <p:cNvGraphicFramePr/>
          <p:nvPr/>
        </p:nvGraphicFramePr>
        <p:xfrm>
          <a:off x="116205" y="2665095"/>
          <a:ext cx="8817610" cy="4131945"/>
        </p:xfrm>
        <a:graphic>
          <a:graphicData uri="http://schemas.openxmlformats.org/presentationml/2006/ole">
            <mc:AlternateContent>
              <mc:Choice Requires="v">
                <p:oleObj r:id="rId8" imgH="4131945" imgW="8817610" progId="Paint.Picture" spid="_x0000_s2">
                  <p:embed/>
                </p:oleObj>
              </mc:Choice>
              <mc:Fallback>
                <p:oleObj r:id="rId9" imgH="4131945" imgW="8817610" progId="Paint.Picture">
                  <p:embed/>
                  <p:pic>
                    <p:nvPicPr>
                      <p:cNvPr id="430" name="Google Shape;430;p35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16205" y="2665095"/>
                        <a:ext cx="8817610" cy="41319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6"/>
          <p:cNvSpPr txBox="1"/>
          <p:nvPr>
            <p:ph type="title"/>
          </p:nvPr>
        </p:nvSpPr>
        <p:spPr>
          <a:xfrm>
            <a:off x="601980" y="222250"/>
            <a:ext cx="734758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VM Primitive Operations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36"/>
          <p:cNvSpPr txBox="1"/>
          <p:nvPr>
            <p:ph idx="1" type="body"/>
          </p:nvPr>
        </p:nvSpPr>
        <p:spPr>
          <a:xfrm>
            <a:off x="115570" y="991870"/>
            <a:ext cx="8851265" cy="5490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These operations enable a VM to be provisioned to any available hardware platform.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They also enable flexibility in porting distributed application executions.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Furthermore, the VM approach will significantly enhance the utilization of server resources.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46505" cy="8312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39" name="Google Shape;439;p36"/>
          <p:cNvGraphicFramePr/>
          <p:nvPr/>
        </p:nvGraphicFramePr>
        <p:xfrm>
          <a:off x="8172450" y="6921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5" imgH="818515" imgW="971550" progId="Paint.Picture" spid="_x0000_s1">
                  <p:embed/>
                </p:oleObj>
              </mc:Choice>
              <mc:Fallback>
                <p:oleObj r:id="rId6" imgH="818515" imgW="971550" progId="Paint.Picture">
                  <p:embed/>
                  <p:pic>
                    <p:nvPicPr>
                      <p:cNvPr id="439" name="Google Shape;439;p36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6921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" name="Google Shape;440;p36"/>
          <p:cNvGraphicFramePr/>
          <p:nvPr/>
        </p:nvGraphicFramePr>
        <p:xfrm>
          <a:off x="116205" y="2978785"/>
          <a:ext cx="8817610" cy="3818255"/>
        </p:xfrm>
        <a:graphic>
          <a:graphicData uri="http://schemas.openxmlformats.org/presentationml/2006/ole">
            <mc:AlternateContent>
              <mc:Choice Requires="v">
                <p:oleObj r:id="rId8" imgH="3818255" imgW="8817610" progId="Paint.Picture" spid="_x0000_s2">
                  <p:embed/>
                </p:oleObj>
              </mc:Choice>
              <mc:Fallback>
                <p:oleObj r:id="rId9" imgH="3818255" imgW="8817610" progId="Paint.Picture">
                  <p:embed/>
                  <p:pic>
                    <p:nvPicPr>
                      <p:cNvPr id="440" name="Google Shape;440;p36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16205" y="2978785"/>
                        <a:ext cx="8817610" cy="38182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7"/>
          <p:cNvSpPr txBox="1"/>
          <p:nvPr>
            <p:ph type="title"/>
          </p:nvPr>
        </p:nvSpPr>
        <p:spPr>
          <a:xfrm>
            <a:off x="601980" y="222250"/>
            <a:ext cx="711327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Virtual Infrastructures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7"/>
          <p:cNvSpPr txBox="1"/>
          <p:nvPr>
            <p:ph idx="1" type="body"/>
          </p:nvPr>
        </p:nvSpPr>
        <p:spPr>
          <a:xfrm>
            <a:off x="174625" y="1242695"/>
            <a:ext cx="8622030" cy="52400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▪"/>
            </a:pPr>
            <a:r>
              <a:rPr b="1"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Physical resources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for compute, storage, and networking are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mapped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to applications embedded in various VMs at the top.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Virtual infrastructure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connects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resources to distributed applications.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It is a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dynamic mapping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of system resources to specific applications.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result is: decreased costs and increased efficiency and responsiveness.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Example: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Virtualization for server consolidation and containment.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48" name="Google Shape;448;p37"/>
          <p:cNvGraphicFramePr/>
          <p:nvPr/>
        </p:nvGraphicFramePr>
        <p:xfrm>
          <a:off x="8084185" y="0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448" name="Google Shape;448;p3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185" y="0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9" name="Google Shape;449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8"/>
          <p:cNvSpPr txBox="1"/>
          <p:nvPr>
            <p:ph type="title"/>
          </p:nvPr>
        </p:nvSpPr>
        <p:spPr>
          <a:xfrm>
            <a:off x="1017905" y="222250"/>
            <a:ext cx="6327775" cy="600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Data Center Virtualization for C C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38"/>
          <p:cNvSpPr txBox="1"/>
          <p:nvPr>
            <p:ph idx="1" type="body"/>
          </p:nvPr>
        </p:nvSpPr>
        <p:spPr>
          <a:xfrm>
            <a:off x="174625" y="1007745"/>
            <a:ext cx="8776335" cy="5474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Cloud architecture is built with commodity hardware and network devices.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Low-cost terabyte disks and Gigabit Ethernet are used to build data centers.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Data center design emphasizes that storage &amp; energy efficiency are more important than speed performance alone.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Figure shows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server growth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cost breakdown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of data centers over past 15 years.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cost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of utilities, exceeds cost of hardware, after 3 years.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57" name="Google Shape;457;p38"/>
          <p:cNvGraphicFramePr/>
          <p:nvPr/>
        </p:nvGraphicFramePr>
        <p:xfrm>
          <a:off x="8084185" y="4127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457" name="Google Shape;457;p3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185" y="4127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8" name="Google Shape;458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59" name="Google Shape;459;p38"/>
          <p:cNvGraphicFramePr/>
          <p:nvPr/>
        </p:nvGraphicFramePr>
        <p:xfrm>
          <a:off x="143510" y="2954655"/>
          <a:ext cx="8963025" cy="3527425"/>
        </p:xfrm>
        <a:graphic>
          <a:graphicData uri="http://schemas.openxmlformats.org/presentationml/2006/ole">
            <mc:AlternateContent>
              <mc:Choice Requires="v">
                <p:oleObj r:id="rId8" imgH="3527425" imgW="8963025" progId="Paint.Picture" spid="_x0000_s2">
                  <p:embed/>
                </p:oleObj>
              </mc:Choice>
              <mc:Fallback>
                <p:oleObj r:id="rId9" imgH="3527425" imgW="8963025" progId="Paint.Picture">
                  <p:embed/>
                  <p:pic>
                    <p:nvPicPr>
                      <p:cNvPr id="459" name="Google Shape;459;p38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43510" y="2954655"/>
                        <a:ext cx="8963025" cy="352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" name="Google Shape;460;p38"/>
          <p:cNvSpPr txBox="1"/>
          <p:nvPr/>
        </p:nvSpPr>
        <p:spPr>
          <a:xfrm>
            <a:off x="296545" y="6482715"/>
            <a:ext cx="8512175" cy="271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Growth and cost breakdown of data centers over the years.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9"/>
          <p:cNvSpPr txBox="1"/>
          <p:nvPr>
            <p:ph type="title"/>
          </p:nvPr>
        </p:nvSpPr>
        <p:spPr>
          <a:xfrm>
            <a:off x="601980" y="222250"/>
            <a:ext cx="757047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Data Center Growth and Cost Breakdown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39"/>
          <p:cNvSpPr txBox="1"/>
          <p:nvPr>
            <p:ph idx="1" type="body"/>
          </p:nvPr>
        </p:nvSpPr>
        <p:spPr>
          <a:xfrm>
            <a:off x="174625" y="985520"/>
            <a:ext cx="8894445" cy="5687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 large data center may be built with 1000s of servers. Smaller data centers are typically built with 1000s of servers.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cost to build and maintain data center servers has increased over the years.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According to a 2009 IDC report, typically only 30% of data center costs goes toward purchasing IT equipment, 33% is attributed to the chiller, 18% to uninterruptible power supply (UPS), 9% to computer room air conditioning (CRAC), and the remaining 7 % to power distribution, lighting, and transformer costs.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 Thus, about 60% of the cost to run a data center is allocated to management and maintenance.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 The server purchase cost did not increase much with time. The cost of electricity and cooling did increase from 5% to 14% in 15 years.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High-end switches or routers may be too cost-prohibitive for building data centers.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Thus, using high-bandwidth networks may not fit the economics of cloud computing.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68" name="Google Shape;468;p39"/>
          <p:cNvGraphicFramePr/>
          <p:nvPr/>
        </p:nvGraphicFramePr>
        <p:xfrm>
          <a:off x="8097520" y="4127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468" name="Google Shape;468;p39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97520" y="4127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9" name="Google Shape;469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 txBox="1"/>
          <p:nvPr>
            <p:ph type="title"/>
          </p:nvPr>
        </p:nvSpPr>
        <p:spPr>
          <a:xfrm>
            <a:off x="601670" y="222195"/>
            <a:ext cx="7940659" cy="7635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4"/>
          <p:cNvSpPr txBox="1"/>
          <p:nvPr>
            <p:ph idx="1" type="body"/>
          </p:nvPr>
        </p:nvSpPr>
        <p:spPr>
          <a:xfrm>
            <a:off x="163195" y="985520"/>
            <a:ext cx="8790305" cy="5480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Computer technology has gone through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5 generations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development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Each generation lasted from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20 years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Successive generations are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overlapped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 about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10 years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Since 1990,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use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of both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HPC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HTC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systems in clusters, grids, or Internet clouds has</a:t>
            </a:r>
            <a:r>
              <a:rPr b="1" i="1"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increased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These systems are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employed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by both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consumers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and high-end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web-scale computing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information services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general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 computing trend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is to </a:t>
            </a:r>
            <a:r>
              <a:rPr b="1"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use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shared web</a:t>
            </a: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resources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and massive amounts of </a:t>
            </a: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over the Internet.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890" y="0"/>
            <a:ext cx="1371600" cy="914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5" name="Google Shape;125;p4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5" imgH="818515" imgW="971550" progId="Paint.Picture" spid="_x0000_s1">
                  <p:embed/>
                </p:oleObj>
              </mc:Choice>
              <mc:Fallback>
                <p:oleObj r:id="rId6" imgH="818515" imgW="971550" progId="Paint.Picture">
                  <p:embed/>
                  <p:pic>
                    <p:nvPicPr>
                      <p:cNvPr id="125" name="Google Shape;125;p4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0"/>
          <p:cNvSpPr txBox="1"/>
          <p:nvPr>
            <p:ph type="title"/>
          </p:nvPr>
        </p:nvSpPr>
        <p:spPr>
          <a:xfrm>
            <a:off x="601980" y="222250"/>
            <a:ext cx="819467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Convergence of Technologies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40"/>
          <p:cNvSpPr txBox="1"/>
          <p:nvPr>
            <p:ph idx="1" type="body"/>
          </p:nvPr>
        </p:nvSpPr>
        <p:spPr>
          <a:xfrm>
            <a:off x="174625" y="1123950"/>
            <a:ext cx="8916035" cy="5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Cloud computing is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enabled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by the convergence of technologies in 4 areas: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(1) hardware virtualization and multi-core chips: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It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enables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the existence of dynamic configurations in cloud.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(2) utility and grid computing 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They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lay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necessary foundation for computing clouds.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(3) SOA, Web 2.0, and WS mashups: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They are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pushing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the cloud another step forward.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(4) atonomic computing and data center automation.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Their achievements in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operations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contribute to rise of cloud computing.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77" name="Google Shape;477;p40"/>
          <p:cNvGraphicFramePr/>
          <p:nvPr/>
        </p:nvGraphicFramePr>
        <p:xfrm>
          <a:off x="8554085" y="6268085"/>
          <a:ext cx="589915" cy="528955"/>
        </p:xfrm>
        <a:graphic>
          <a:graphicData uri="http://schemas.openxmlformats.org/presentationml/2006/ole">
            <mc:AlternateContent>
              <mc:Choice Requires="v">
                <p:oleObj r:id="rId4" imgH="528955" imgW="589915" progId="Paint.Picture" spid="_x0000_s1">
                  <p:embed/>
                </p:oleObj>
              </mc:Choice>
              <mc:Fallback>
                <p:oleObj r:id="rId5" imgH="528955" imgW="589915" progId="Paint.Picture">
                  <p:embed/>
                  <p:pic>
                    <p:nvPicPr>
                      <p:cNvPr id="477" name="Google Shape;477;p40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554085" y="6268085"/>
                        <a:ext cx="589915" cy="5289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8" name="Google Shape;478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"/>
          <p:cNvSpPr txBox="1"/>
          <p:nvPr>
            <p:ph type="title"/>
          </p:nvPr>
        </p:nvSpPr>
        <p:spPr>
          <a:xfrm>
            <a:off x="5715" y="69850"/>
            <a:ext cx="904621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ct val="1000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1.3 System Models for Distributed and Cloud Computing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41"/>
          <p:cNvSpPr txBox="1"/>
          <p:nvPr>
            <p:ph idx="1" type="body"/>
          </p:nvPr>
        </p:nvSpPr>
        <p:spPr>
          <a:xfrm>
            <a:off x="424180" y="1138555"/>
            <a:ext cx="8371840" cy="5203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Distributed and cloud computing systems are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built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over a large number of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autonomous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computer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nodes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These node are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interconnected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by SANs, LANs, or WANs in a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hierarchical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manner.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E36C09"/>
              </a:buClr>
              <a:buSzPts val="1800"/>
              <a:buFont typeface="Noto Sans Symbols"/>
              <a:buChar char="▪"/>
            </a:pP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LAN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switches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can easily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connect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100’s of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machines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to form cluster.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WAN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can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connect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many local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clusters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to form a very large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cluster of clusters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Massive system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with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millions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of computers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connected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edge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networks can be built.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They are highly scalable.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" name="Google Shape;486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970270"/>
            <a:ext cx="1384300" cy="82677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7" name="Google Shape;487;p41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5" imgH="818515" imgW="971550" progId="Paint.Picture" spid="_x0000_s1">
                  <p:embed/>
                </p:oleObj>
              </mc:Choice>
              <mc:Fallback>
                <p:oleObj r:id="rId6" imgH="818515" imgW="971550" progId="Paint.Picture">
                  <p:embed/>
                  <p:pic>
                    <p:nvPicPr>
                      <p:cNvPr id="487" name="Google Shape;487;p41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2"/>
          <p:cNvSpPr txBox="1"/>
          <p:nvPr>
            <p:ph type="title"/>
          </p:nvPr>
        </p:nvSpPr>
        <p:spPr>
          <a:xfrm>
            <a:off x="601980" y="222250"/>
            <a:ext cx="715708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M</a:t>
            </a:r>
            <a:r>
              <a:rPr lang="en-US" sz="32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assive Systems</a:t>
            </a: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42"/>
          <p:cNvSpPr txBox="1"/>
          <p:nvPr>
            <p:ph idx="1" type="body"/>
          </p:nvPr>
        </p:nvSpPr>
        <p:spPr>
          <a:xfrm>
            <a:off x="174625" y="1007745"/>
            <a:ext cx="8814435" cy="5474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assive systems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are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classified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into 4 groups: 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clusters, P2P networks, computing grids, &amp; Internet clouds over huge data centers. 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These classes may involve 100s, 1000s, or even millions of computers.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95" name="Google Shape;495;p42"/>
          <p:cNvGraphicFramePr/>
          <p:nvPr/>
        </p:nvGraphicFramePr>
        <p:xfrm>
          <a:off x="8084185" y="0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495" name="Google Shape;495;p42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185" y="0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6" name="Google Shape;496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97" name="Google Shape;497;p42"/>
          <p:cNvGraphicFramePr/>
          <p:nvPr/>
        </p:nvGraphicFramePr>
        <p:xfrm>
          <a:off x="288925" y="2025650"/>
          <a:ext cx="8700135" cy="4771390"/>
        </p:xfrm>
        <a:graphic>
          <a:graphicData uri="http://schemas.openxmlformats.org/presentationml/2006/ole">
            <mc:AlternateContent>
              <mc:Choice Requires="v">
                <p:oleObj r:id="rId8" imgH="4771390" imgW="8700135" progId="Paint.Picture" spid="_x0000_s2">
                  <p:embed/>
                </p:oleObj>
              </mc:Choice>
              <mc:Fallback>
                <p:oleObj r:id="rId9" imgH="4771390" imgW="8700135" progId="Paint.Picture">
                  <p:embed/>
                  <p:pic>
                    <p:nvPicPr>
                      <p:cNvPr id="497" name="Google Shape;497;p42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88925" y="2025650"/>
                        <a:ext cx="8700135" cy="47713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3"/>
          <p:cNvSpPr txBox="1"/>
          <p:nvPr>
            <p:ph type="title"/>
          </p:nvPr>
        </p:nvSpPr>
        <p:spPr>
          <a:xfrm>
            <a:off x="601980" y="222250"/>
            <a:ext cx="745299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Clusters of Cooperative Computers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43"/>
          <p:cNvSpPr txBox="1"/>
          <p:nvPr>
            <p:ph idx="1" type="body"/>
          </p:nvPr>
        </p:nvSpPr>
        <p:spPr>
          <a:xfrm>
            <a:off x="174625" y="992505"/>
            <a:ext cx="8622030" cy="54902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computing cluster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consists of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interconnected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stand-alone computers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which work cooperatively as a single integrated computing resource.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Through hierarchical construction using a SAN, LAN, or WAN, we can build scalable clusters.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cluster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acts as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single computer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attached to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Internet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via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VPN gateway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05" name="Google Shape;505;p43"/>
          <p:cNvGraphicFramePr/>
          <p:nvPr/>
        </p:nvGraphicFramePr>
        <p:xfrm>
          <a:off x="8084185" y="6921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505" name="Google Shape;505;p43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185" y="6921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6" name="Google Shape;506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07" name="Google Shape;507;p43"/>
          <p:cNvGraphicFramePr/>
          <p:nvPr/>
        </p:nvGraphicFramePr>
        <p:xfrm>
          <a:off x="174625" y="3091815"/>
          <a:ext cx="8833485" cy="3203575"/>
        </p:xfrm>
        <a:graphic>
          <a:graphicData uri="http://schemas.openxmlformats.org/presentationml/2006/ole">
            <mc:AlternateContent>
              <mc:Choice Requires="v">
                <p:oleObj r:id="rId8" imgH="3203575" imgW="8833485" progId="Paint.Picture" spid="_x0000_s2">
                  <p:embed/>
                </p:oleObj>
              </mc:Choice>
              <mc:Fallback>
                <p:oleObj r:id="rId9" imgH="3203575" imgW="8833485" progId="Paint.Picture">
                  <p:embed/>
                  <p:pic>
                    <p:nvPicPr>
                      <p:cNvPr id="507" name="Google Shape;507;p43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74625" y="3091815"/>
                        <a:ext cx="8833485" cy="320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8" name="Google Shape;508;p43"/>
          <p:cNvSpPr txBox="1"/>
          <p:nvPr/>
        </p:nvSpPr>
        <p:spPr>
          <a:xfrm>
            <a:off x="635" y="6295390"/>
            <a:ext cx="9006840" cy="4654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Fig: A cluster of servers interconnected by a low latency high-bandwidth SAN or LAN with shared I/O devices &amp; disk arrays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4"/>
          <p:cNvSpPr txBox="1"/>
          <p:nvPr>
            <p:ph type="title"/>
          </p:nvPr>
        </p:nvSpPr>
        <p:spPr>
          <a:xfrm>
            <a:off x="601980" y="222250"/>
            <a:ext cx="757047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Clusters of Cooperative Computers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44"/>
          <p:cNvSpPr txBox="1"/>
          <p:nvPr>
            <p:ph idx="1" type="body"/>
          </p:nvPr>
        </p:nvSpPr>
        <p:spPr>
          <a:xfrm>
            <a:off x="174625" y="1136650"/>
            <a:ext cx="8789670" cy="56603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gateway IP address locates the cluster.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system image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of a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computer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is decided by the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way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OS manages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the shared resources.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Most clusters have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multiple system images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as a result of having many autonomous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nodes under different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 OS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control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An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ideal cluster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merges multiple system images into a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single-system image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(SSI).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Cluster designers desire a cluster OS or middleware to support SSI at various levels.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An SSI is an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illusion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and makes the cluster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appear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like a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single machine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to the user.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cluster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with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multiple system images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is nothing but a collection of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independent computers.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16" name="Google Shape;516;p44"/>
          <p:cNvGraphicFramePr/>
          <p:nvPr/>
        </p:nvGraphicFramePr>
        <p:xfrm>
          <a:off x="8172450" y="4127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516" name="Google Shape;516;p44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4127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7" name="Google Shape;517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5"/>
          <p:cNvSpPr txBox="1"/>
          <p:nvPr>
            <p:ph type="title"/>
          </p:nvPr>
        </p:nvSpPr>
        <p:spPr>
          <a:xfrm>
            <a:off x="601980" y="222250"/>
            <a:ext cx="826008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Hardware, Software, and Middleware Support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45"/>
          <p:cNvSpPr txBox="1"/>
          <p:nvPr>
            <p:ph idx="1" type="body"/>
          </p:nvPr>
        </p:nvSpPr>
        <p:spPr>
          <a:xfrm>
            <a:off x="530225" y="1308735"/>
            <a:ext cx="8131810" cy="5173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Special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middleware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supports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are needed to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create SSI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or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high availability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(HA).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Both sequential and parallel applications can run on the cluster.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Many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SSI features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are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expensive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or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difficult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to achieve at various cluster levels.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Instead of achieving SSI, many clusters are loosely coupled machines.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Using virtualization, one can build many virtual clusters dynamically, upon user demand.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25" name="Google Shape;525;p45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525" name="Google Shape;525;p4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6" name="Google Shape;526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6"/>
          <p:cNvSpPr txBox="1"/>
          <p:nvPr>
            <p:ph type="title"/>
          </p:nvPr>
        </p:nvSpPr>
        <p:spPr>
          <a:xfrm>
            <a:off x="601980" y="222250"/>
            <a:ext cx="709041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- Cluster Design Issues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46"/>
          <p:cNvSpPr txBox="1"/>
          <p:nvPr>
            <p:ph idx="1" type="body"/>
          </p:nvPr>
        </p:nvSpPr>
        <p:spPr>
          <a:xfrm>
            <a:off x="180340" y="984885"/>
            <a:ext cx="8807450" cy="5497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cluster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benefits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are: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scalable performance, efficient message passing, high system availability, seamless fault tolerance,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cluster-wide job management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4" name="Google Shape;53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35" name="Google Shape;535;p46"/>
          <p:cNvGraphicFramePr/>
          <p:nvPr/>
        </p:nvGraphicFramePr>
        <p:xfrm>
          <a:off x="143510" y="1901825"/>
          <a:ext cx="8843645" cy="4857115"/>
        </p:xfrm>
        <a:graphic>
          <a:graphicData uri="http://schemas.openxmlformats.org/presentationml/2006/ole">
            <mc:AlternateContent>
              <mc:Choice Requires="v">
                <p:oleObj r:id="rId5" imgH="4857115" imgW="8843645" progId="Paint.Picture" spid="_x0000_s1">
                  <p:embed/>
                </p:oleObj>
              </mc:Choice>
              <mc:Fallback>
                <p:oleObj r:id="rId6" imgH="4857115" imgW="8843645" progId="Paint.Picture">
                  <p:embed/>
                  <p:pic>
                    <p:nvPicPr>
                      <p:cNvPr id="535" name="Google Shape;535;p46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43510" y="1901825"/>
                        <a:ext cx="8843645" cy="48571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6" name="Google Shape;536;p46"/>
          <p:cNvGraphicFramePr/>
          <p:nvPr/>
        </p:nvGraphicFramePr>
        <p:xfrm>
          <a:off x="8084185" y="6350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8" imgH="818515" imgW="971550" progId="Paint.Picture" spid="_x0000_s2">
                  <p:embed/>
                </p:oleObj>
              </mc:Choice>
              <mc:Fallback>
                <p:oleObj r:id="rId9" imgH="818515" imgW="971550" progId="Paint.Picture">
                  <p:embed/>
                  <p:pic>
                    <p:nvPicPr>
                      <p:cNvPr id="536" name="Google Shape;536;p46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185" y="6350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47"/>
          <p:cNvSpPr txBox="1"/>
          <p:nvPr>
            <p:ph type="title"/>
          </p:nvPr>
        </p:nvSpPr>
        <p:spPr>
          <a:xfrm>
            <a:off x="601980" y="222250"/>
            <a:ext cx="730631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Grid Computing Infrastructures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47"/>
          <p:cNvSpPr txBox="1"/>
          <p:nvPr>
            <p:ph idx="1" type="body"/>
          </p:nvPr>
        </p:nvSpPr>
        <p:spPr>
          <a:xfrm>
            <a:off x="180340" y="1202690"/>
            <a:ext cx="8782050" cy="5419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Grid computing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allows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interaction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among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applications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running on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distant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computers simultaneously.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Computing grid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offers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an infrastructure that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couples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computers, software, instruments, people and sensors together.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Enterprises or organizations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see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grids as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integrated computing resources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They can also be viewed as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virtual platforms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to support virtual organizations.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computers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used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grid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are primarily: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workstations, servers, clusters, and supercomputers.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Personal computers, laptops, and PDAs can be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used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as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access devices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to a grid system.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44" name="Google Shape;544;p47"/>
          <p:cNvGraphicFramePr/>
          <p:nvPr/>
        </p:nvGraphicFramePr>
        <p:xfrm>
          <a:off x="8172450" y="0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544" name="Google Shape;544;p4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0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5" name="Google Shape;545;p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8"/>
          <p:cNvSpPr txBox="1"/>
          <p:nvPr>
            <p:ph type="title"/>
          </p:nvPr>
        </p:nvSpPr>
        <p:spPr>
          <a:xfrm>
            <a:off x="601980" y="222250"/>
            <a:ext cx="729424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48"/>
          <p:cNvSpPr txBox="1"/>
          <p:nvPr>
            <p:ph idx="1" type="body"/>
          </p:nvPr>
        </p:nvSpPr>
        <p:spPr>
          <a:xfrm>
            <a:off x="180340" y="1052195"/>
            <a:ext cx="8848090" cy="5266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Char char="▪"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Computational grid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are</a:t>
            </a:r>
            <a:r>
              <a:rPr lang="en-US" sz="20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built 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over multiple</a:t>
            </a: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 resource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sites owned by different organizations.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Char char="▪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Grid is </a:t>
            </a: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built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across various</a:t>
            </a: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 IP broadband networks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(LANs &amp; WANs) already used by organizations.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Char char="▪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It is presented to users as an</a:t>
            </a: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 integrated resource pool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as shown in the </a:t>
            </a:r>
            <a:r>
              <a:rPr lang="en-US" sz="20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upper 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half of the figure.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53" name="Google Shape;553;p48"/>
          <p:cNvGraphicFramePr/>
          <p:nvPr/>
        </p:nvGraphicFramePr>
        <p:xfrm>
          <a:off x="8084185" y="4127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553" name="Google Shape;553;p4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185" y="4127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4" name="Google Shape;554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55" name="Google Shape;555;p48"/>
          <p:cNvGraphicFramePr/>
          <p:nvPr/>
        </p:nvGraphicFramePr>
        <p:xfrm>
          <a:off x="264160" y="3716655"/>
          <a:ext cx="8764270" cy="2945130"/>
        </p:xfrm>
        <a:graphic>
          <a:graphicData uri="http://schemas.openxmlformats.org/presentationml/2006/ole">
            <mc:AlternateContent>
              <mc:Choice Requires="v">
                <p:oleObj r:id="rId8" imgH="2945130" imgW="8764270" progId="Paint.Picture" spid="_x0000_s2">
                  <p:embed/>
                </p:oleObj>
              </mc:Choice>
              <mc:Fallback>
                <p:oleObj r:id="rId9" imgH="2945130" imgW="8764270" progId="Paint.Picture">
                  <p:embed/>
                  <p:pic>
                    <p:nvPicPr>
                      <p:cNvPr id="555" name="Google Shape;555;p48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64160" y="3716655"/>
                        <a:ext cx="8764270" cy="29451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9"/>
          <p:cNvSpPr txBox="1"/>
          <p:nvPr>
            <p:ph type="title"/>
          </p:nvPr>
        </p:nvSpPr>
        <p:spPr>
          <a:xfrm>
            <a:off x="601980" y="222250"/>
            <a:ext cx="729424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49"/>
          <p:cNvSpPr txBox="1"/>
          <p:nvPr>
            <p:ph idx="1" type="body"/>
          </p:nvPr>
        </p:nvSpPr>
        <p:spPr>
          <a:xfrm>
            <a:off x="180340" y="984885"/>
            <a:ext cx="8848090" cy="5790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At the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server end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: grid is a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network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 At the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client end: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its wired or wireless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terminal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devices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It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integrates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computing, communication, contents, and transactions as,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rented services. 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Enterprises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consumers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form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the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user base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it then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defines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usage trends and service characteristics.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63" name="Google Shape;563;p49"/>
          <p:cNvGraphicFramePr/>
          <p:nvPr/>
        </p:nvGraphicFramePr>
        <p:xfrm>
          <a:off x="8084185" y="4127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563" name="Google Shape;563;p49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185" y="4127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4" name="Google Shape;564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65" name="Google Shape;565;p49"/>
          <p:cNvGraphicFramePr/>
          <p:nvPr/>
        </p:nvGraphicFramePr>
        <p:xfrm>
          <a:off x="264160" y="3716655"/>
          <a:ext cx="8764270" cy="2945130"/>
        </p:xfrm>
        <a:graphic>
          <a:graphicData uri="http://schemas.openxmlformats.org/presentationml/2006/ole">
            <mc:AlternateContent>
              <mc:Choice Requires="v">
                <p:oleObj r:id="rId8" imgH="2945130" imgW="8764270" progId="Paint.Picture" spid="_x0000_s2">
                  <p:embed/>
                </p:oleObj>
              </mc:Choice>
              <mc:Fallback>
                <p:oleObj r:id="rId9" imgH="2945130" imgW="8764270" progId="Paint.Picture">
                  <p:embed/>
                  <p:pic>
                    <p:nvPicPr>
                      <p:cNvPr id="565" name="Google Shape;565;p49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64160" y="3716655"/>
                        <a:ext cx="8764270" cy="29451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/>
          <p:nvPr>
            <p:ph type="title"/>
          </p:nvPr>
        </p:nvSpPr>
        <p:spPr>
          <a:xfrm>
            <a:off x="601670" y="222195"/>
            <a:ext cx="7940659" cy="7635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Quiz-1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 txBox="1"/>
          <p:nvPr>
            <p:ph idx="1" type="body"/>
          </p:nvPr>
        </p:nvSpPr>
        <p:spPr>
          <a:xfrm>
            <a:off x="601345" y="1606550"/>
            <a:ext cx="7635240" cy="4876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20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What is </a:t>
            </a: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HPC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None/>
            </a:pPr>
            <a:r>
              <a:t/>
            </a:r>
            <a:endParaRPr b="1"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None/>
            </a:pPr>
            <a:r>
              <a:t/>
            </a:r>
            <a:endParaRPr b="1"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None/>
            </a:pPr>
            <a:r>
              <a:t/>
            </a:r>
            <a:endParaRPr b="1"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None/>
            </a:pPr>
            <a:r>
              <a:t/>
            </a:r>
            <a:endParaRPr b="1"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What is the</a:t>
            </a: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 benchmark 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used to measure HPC system performance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None/>
            </a:pPr>
            <a:r>
              <a:t/>
            </a:r>
            <a:endParaRPr b="1"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882640"/>
            <a:ext cx="1371600" cy="914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4" name="Google Shape;134;p5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5" imgH="818515" imgW="971550" progId="Paint.Picture" spid="_x0000_s1">
                  <p:embed/>
                </p:oleObj>
              </mc:Choice>
              <mc:Fallback>
                <p:oleObj r:id="rId6" imgH="818515" imgW="971550" progId="Paint.Picture">
                  <p:embed/>
                  <p:pic>
                    <p:nvPicPr>
                      <p:cNvPr id="134" name="Google Shape;134;p5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0"/>
          <p:cNvSpPr txBox="1"/>
          <p:nvPr>
            <p:ph type="title"/>
          </p:nvPr>
        </p:nvSpPr>
        <p:spPr>
          <a:xfrm>
            <a:off x="601980" y="222250"/>
            <a:ext cx="709104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</a:t>
            </a:r>
            <a:r>
              <a:rPr lang="en-US" sz="3200">
                <a:latin typeface="Arial"/>
                <a:ea typeface="Arial"/>
                <a:cs typeface="Arial"/>
                <a:sym typeface="Arial"/>
              </a:rPr>
              <a:t>Grid technology </a:t>
            </a: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50"/>
          <p:cNvSpPr txBox="1"/>
          <p:nvPr>
            <p:ph idx="1" type="body"/>
          </p:nvPr>
        </p:nvSpPr>
        <p:spPr>
          <a:xfrm>
            <a:off x="231775" y="859790"/>
            <a:ext cx="8680450" cy="5622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Grid technology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requires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new distributed computing models, software support, network protocols, and hardware infrastructures.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New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grid service providers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(GSPs) and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grid applications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have emerged rapidly.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Grid systems are classified in essentially 2 categories: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AutoNum type="arabicPeriod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Computational or data grids and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AutoNum type="arabicPeriod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P2P grids.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73" name="Google Shape;573;p50"/>
          <p:cNvGraphicFramePr/>
          <p:nvPr/>
        </p:nvGraphicFramePr>
        <p:xfrm>
          <a:off x="7940675" y="4127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573" name="Google Shape;573;p50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7940675" y="4127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4" name="Google Shape;574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75" name="Google Shape;575;p50"/>
          <p:cNvGraphicFramePr/>
          <p:nvPr/>
        </p:nvGraphicFramePr>
        <p:xfrm>
          <a:off x="232410" y="3734435"/>
          <a:ext cx="8420100" cy="2891155"/>
        </p:xfrm>
        <a:graphic>
          <a:graphicData uri="http://schemas.openxmlformats.org/presentationml/2006/ole">
            <mc:AlternateContent>
              <mc:Choice Requires="v">
                <p:oleObj r:id="rId8" imgH="2891155" imgW="8420100" progId="Paint.Picture" spid="_x0000_s2">
                  <p:embed/>
                </p:oleObj>
              </mc:Choice>
              <mc:Fallback>
                <p:oleObj r:id="rId9" imgH="2891155" imgW="8420100" progId="Paint.Picture">
                  <p:embed/>
                  <p:pic>
                    <p:nvPicPr>
                      <p:cNvPr id="575" name="Google Shape;575;p50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32410" y="3734435"/>
                        <a:ext cx="8420100" cy="28911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1"/>
          <p:cNvSpPr txBox="1"/>
          <p:nvPr>
            <p:ph type="title"/>
          </p:nvPr>
        </p:nvSpPr>
        <p:spPr>
          <a:xfrm>
            <a:off x="601980" y="222250"/>
            <a:ext cx="754380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Peer-to-Peer Network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51"/>
          <p:cNvSpPr txBox="1"/>
          <p:nvPr>
            <p:ph idx="1" type="body"/>
          </p:nvPr>
        </p:nvSpPr>
        <p:spPr>
          <a:xfrm>
            <a:off x="142240" y="986155"/>
            <a:ext cx="8820785" cy="5496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 P2P network is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client-oriented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instead of server-oriented.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Architecture of a P2P network at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2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abstraction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levels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Initially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the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peers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are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totally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unrelated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Participating peers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form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the physical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network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(ad hoc network) at any time. 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Due to free membership the P2P network varies in size &amp; topology.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83" name="Google Shape;583;p51"/>
          <p:cNvGraphicFramePr/>
          <p:nvPr/>
        </p:nvGraphicFramePr>
        <p:xfrm>
          <a:off x="8172450" y="6350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583" name="Google Shape;583;p51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6350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4" name="Google Shape;584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85" name="Google Shape;585;p51"/>
          <p:cNvGraphicFramePr/>
          <p:nvPr/>
        </p:nvGraphicFramePr>
        <p:xfrm>
          <a:off x="154940" y="2678430"/>
          <a:ext cx="8807450" cy="4062730"/>
        </p:xfrm>
        <a:graphic>
          <a:graphicData uri="http://schemas.openxmlformats.org/presentationml/2006/ole">
            <mc:AlternateContent>
              <mc:Choice Requires="v">
                <p:oleObj r:id="rId8" imgH="4062730" imgW="8807450" progId="Paint.Picture" spid="_x0000_s2">
                  <p:embed/>
                </p:oleObj>
              </mc:Choice>
              <mc:Fallback>
                <p:oleObj r:id="rId9" imgH="4062730" imgW="8807450" progId="Paint.Picture">
                  <p:embed/>
                  <p:pic>
                    <p:nvPicPr>
                      <p:cNvPr id="585" name="Google Shape;585;p51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54940" y="2678430"/>
                        <a:ext cx="8807450" cy="40627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2"/>
          <p:cNvSpPr txBox="1"/>
          <p:nvPr>
            <p:ph type="title"/>
          </p:nvPr>
        </p:nvSpPr>
        <p:spPr>
          <a:xfrm>
            <a:off x="601980" y="222250"/>
            <a:ext cx="735711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Peer-to-Peer Network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52"/>
          <p:cNvSpPr txBox="1"/>
          <p:nvPr>
            <p:ph idx="1" type="body"/>
          </p:nvPr>
        </p:nvSpPr>
        <p:spPr>
          <a:xfrm>
            <a:off x="142240" y="1151255"/>
            <a:ext cx="8782050" cy="5496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Based on communication or file-sharing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needs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peer ID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s form an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overlay network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at 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logical level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This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overlay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is a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virtual network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formed by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mapping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each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physical machine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with its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ID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logically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as shown in Figure.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When a new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peer joins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the system, its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peer ID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added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as a node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 the overlay network.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93" name="Google Shape;593;p52"/>
          <p:cNvGraphicFramePr/>
          <p:nvPr/>
        </p:nvGraphicFramePr>
        <p:xfrm>
          <a:off x="8172450" y="6350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593" name="Google Shape;593;p52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6350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4" name="Google Shape;594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95" name="Google Shape;595;p52"/>
          <p:cNvGraphicFramePr/>
          <p:nvPr/>
        </p:nvGraphicFramePr>
        <p:xfrm>
          <a:off x="154940" y="3262630"/>
          <a:ext cx="8807450" cy="3478530"/>
        </p:xfrm>
        <a:graphic>
          <a:graphicData uri="http://schemas.openxmlformats.org/presentationml/2006/ole">
            <mc:AlternateContent>
              <mc:Choice Requires="v">
                <p:oleObj r:id="rId8" imgH="3478530" imgW="8807450" progId="Paint.Picture" spid="_x0000_s2">
                  <p:embed/>
                </p:oleObj>
              </mc:Choice>
              <mc:Fallback>
                <p:oleObj r:id="rId9" imgH="3478530" imgW="8807450" progId="Paint.Picture">
                  <p:embed/>
                  <p:pic>
                    <p:nvPicPr>
                      <p:cNvPr id="595" name="Google Shape;595;p52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54940" y="3262630"/>
                        <a:ext cx="8807450" cy="34785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3"/>
          <p:cNvSpPr txBox="1"/>
          <p:nvPr>
            <p:ph type="title"/>
          </p:nvPr>
        </p:nvSpPr>
        <p:spPr>
          <a:xfrm>
            <a:off x="601980" y="222250"/>
            <a:ext cx="735711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Peer-to-Peer Network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53"/>
          <p:cNvSpPr txBox="1"/>
          <p:nvPr>
            <p:ph idx="1" type="body"/>
          </p:nvPr>
        </p:nvSpPr>
        <p:spPr>
          <a:xfrm>
            <a:off x="142240" y="1309370"/>
            <a:ext cx="8782050" cy="53384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286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When an existing peer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leaves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the system, its peer ID is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removed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from the overlay network automatically.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There are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2 types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of overlay networks: unstructured and structured.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AutoNum type="arabicPeriod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An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unstructured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overlay network is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characterized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by a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random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graph.                         There is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no fixed route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to send messages or files among the nodes.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AutoNum type="arabicPeriod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Structured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overlay networks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follow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certain connectivity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topology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rules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for inserting and removing nodes (peer IDs).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03" name="Google Shape;603;p53"/>
          <p:cNvGraphicFramePr/>
          <p:nvPr/>
        </p:nvGraphicFramePr>
        <p:xfrm>
          <a:off x="8172450" y="6350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603" name="Google Shape;603;p53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6350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4" name="Google Shape;604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4"/>
          <p:cNvSpPr txBox="1"/>
          <p:nvPr>
            <p:ph type="title"/>
          </p:nvPr>
        </p:nvSpPr>
        <p:spPr>
          <a:xfrm>
            <a:off x="601980" y="57150"/>
            <a:ext cx="7357110" cy="7143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Peer-to-Peer Network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54"/>
          <p:cNvSpPr txBox="1"/>
          <p:nvPr>
            <p:ph idx="1" type="body"/>
          </p:nvPr>
        </p:nvSpPr>
        <p:spPr>
          <a:xfrm>
            <a:off x="217805" y="860425"/>
            <a:ext cx="8655050" cy="5622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Based on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application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P2P networks are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classified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into 4 groups.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P2P computing faces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3 types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heterogeneity problems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in hardware, software, and network requirements.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Incompatibility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exists between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software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OS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; and different network connections &amp; protocols make it too complex.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12" name="Google Shape;612;p54"/>
          <p:cNvGraphicFramePr/>
          <p:nvPr/>
        </p:nvGraphicFramePr>
        <p:xfrm>
          <a:off x="8172450" y="6350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612" name="Google Shape;612;p54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6350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3" name="Google Shape;613;p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14" name="Google Shape;614;p54"/>
          <p:cNvGraphicFramePr/>
          <p:nvPr/>
        </p:nvGraphicFramePr>
        <p:xfrm>
          <a:off x="218440" y="3115945"/>
          <a:ext cx="8654415" cy="3649345"/>
        </p:xfrm>
        <a:graphic>
          <a:graphicData uri="http://schemas.openxmlformats.org/presentationml/2006/ole">
            <mc:AlternateContent>
              <mc:Choice Requires="v">
                <p:oleObj r:id="rId8" imgH="3649345" imgW="8654415" progId="Paint.Picture" spid="_x0000_s2">
                  <p:embed/>
                </p:oleObj>
              </mc:Choice>
              <mc:Fallback>
                <p:oleObj r:id="rId9" imgH="3649345" imgW="8654415" progId="Paint.Picture">
                  <p:embed/>
                  <p:pic>
                    <p:nvPicPr>
                      <p:cNvPr id="614" name="Google Shape;614;p54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18440" y="3115945"/>
                        <a:ext cx="8654415" cy="36493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55"/>
          <p:cNvSpPr txBox="1"/>
          <p:nvPr>
            <p:ph type="title"/>
          </p:nvPr>
        </p:nvSpPr>
        <p:spPr>
          <a:xfrm>
            <a:off x="754380" y="96520"/>
            <a:ext cx="730631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Cloud Computing over the Internet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55"/>
          <p:cNvSpPr txBox="1"/>
          <p:nvPr>
            <p:ph idx="1" type="body"/>
          </p:nvPr>
        </p:nvSpPr>
        <p:spPr>
          <a:xfrm>
            <a:off x="212725" y="899160"/>
            <a:ext cx="8794750" cy="54940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 cloud is a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pool of virtualized computer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resources.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Cloud computing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applies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virtualized platform,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by provisioning hardware, software, and data sets dynamically.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 Its low cost and simplicity, benefit both users and providers.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cloud ecosystem must be designed to be secure, trustworthy, and dependable.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Some users think of the cloud as a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centralized resource pool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and others consider it to be a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server cluster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22" name="Google Shape;622;p55"/>
          <p:cNvGraphicFramePr/>
          <p:nvPr/>
        </p:nvGraphicFramePr>
        <p:xfrm>
          <a:off x="8084185" y="6921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622" name="Google Shape;622;p5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185" y="6921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3" name="Google Shape;623;p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24" name="Google Shape;624;p55"/>
          <p:cNvGraphicFramePr/>
          <p:nvPr/>
        </p:nvGraphicFramePr>
        <p:xfrm>
          <a:off x="212725" y="4380865"/>
          <a:ext cx="8667115" cy="2278380"/>
        </p:xfrm>
        <a:graphic>
          <a:graphicData uri="http://schemas.openxmlformats.org/presentationml/2006/ole">
            <mc:AlternateContent>
              <mc:Choice Requires="v">
                <p:oleObj r:id="rId8" imgH="2278380" imgW="8667115" progId="Paint.Picture" spid="_x0000_s2">
                  <p:embed/>
                </p:oleObj>
              </mc:Choice>
              <mc:Fallback>
                <p:oleObj r:id="rId9" imgH="2278380" imgW="8667115" progId="Paint.Picture">
                  <p:embed/>
                  <p:pic>
                    <p:nvPicPr>
                      <p:cNvPr id="624" name="Google Shape;624;p55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12725" y="4380865"/>
                        <a:ext cx="8667115" cy="2278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6"/>
          <p:cNvSpPr txBox="1"/>
          <p:nvPr>
            <p:ph type="title"/>
          </p:nvPr>
        </p:nvSpPr>
        <p:spPr>
          <a:xfrm>
            <a:off x="754380" y="69215"/>
            <a:ext cx="710311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The Cloud Landscape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56"/>
          <p:cNvSpPr txBox="1"/>
          <p:nvPr>
            <p:ph idx="1" type="body"/>
          </p:nvPr>
        </p:nvSpPr>
        <p:spPr>
          <a:xfrm>
            <a:off x="173990" y="1024255"/>
            <a:ext cx="8778875" cy="54584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Usually, distributed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computing system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owned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and operated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by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autonomous administrative domain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(e.g., a research laboratory or company).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These systems have encountered several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bottlenecks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: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   	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constant system maintenance, poor utilization, and increasing 	hardware/software upgrade costs.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Cloud computing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resolves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these problems.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Figure: cloud landscape &amp; major cloud players, based on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3 service models.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32" name="Google Shape;632;p56"/>
          <p:cNvGraphicFramePr/>
          <p:nvPr/>
        </p:nvGraphicFramePr>
        <p:xfrm>
          <a:off x="8084185" y="0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632" name="Google Shape;632;p56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185" y="0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3" name="Google Shape;633;p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34" name="Google Shape;634;p56"/>
          <p:cNvGraphicFramePr/>
          <p:nvPr/>
        </p:nvGraphicFramePr>
        <p:xfrm>
          <a:off x="296545" y="3309620"/>
          <a:ext cx="8656955" cy="3526155"/>
        </p:xfrm>
        <a:graphic>
          <a:graphicData uri="http://schemas.openxmlformats.org/presentationml/2006/ole">
            <mc:AlternateContent>
              <mc:Choice Requires="v">
                <p:oleObj r:id="rId8" imgH="3526155" imgW="8656955" progId="Paint.Picture" spid="_x0000_s2">
                  <p:embed/>
                </p:oleObj>
              </mc:Choice>
              <mc:Fallback>
                <p:oleObj r:id="rId9" imgH="3526155" imgW="8656955" progId="Paint.Picture">
                  <p:embed/>
                  <p:pic>
                    <p:nvPicPr>
                      <p:cNvPr id="634" name="Google Shape;634;p56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96545" y="3309620"/>
                        <a:ext cx="8656955" cy="35261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57"/>
          <p:cNvSpPr txBox="1"/>
          <p:nvPr>
            <p:ph type="title"/>
          </p:nvPr>
        </p:nvSpPr>
        <p:spPr>
          <a:xfrm>
            <a:off x="754380" y="69215"/>
            <a:ext cx="710311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The Cloud Landscape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57"/>
          <p:cNvSpPr txBox="1"/>
          <p:nvPr>
            <p:ph idx="1" type="body"/>
          </p:nvPr>
        </p:nvSpPr>
        <p:spPr>
          <a:xfrm>
            <a:off x="173990" y="1024255"/>
            <a:ext cx="8778875" cy="57124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Infrastructure as a Service (IaaS) 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This model puts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infrastructures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( servers, storage, networks &amp; data center) demanded by users.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user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can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deploy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&amp;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run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on multiple VMs running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guest OSes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user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does not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manage or control underlying infrastructure,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They can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specify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when to request and release needed resources.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Platform as a Service (PaaS) 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This model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enables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user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deploy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user-built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applications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onto a virtualized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cloud platform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PaaS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includes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middleware, databases, development tools, and some runtime support such as Web 2.0 and Java.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platform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includes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both hardware and software integrated with specific programming interfaces.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provider supplies the API and software tools.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user is freed from managing the cloud infrastructure.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42" name="Google Shape;642;p57"/>
          <p:cNvGraphicFramePr/>
          <p:nvPr/>
        </p:nvGraphicFramePr>
        <p:xfrm>
          <a:off x="8084185" y="0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642" name="Google Shape;642;p5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185" y="0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3" name="Google Shape;643;p5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8"/>
          <p:cNvSpPr txBox="1"/>
          <p:nvPr>
            <p:ph type="title"/>
          </p:nvPr>
        </p:nvSpPr>
        <p:spPr>
          <a:xfrm>
            <a:off x="754380" y="69215"/>
            <a:ext cx="710311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The Cloud Landscape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58"/>
          <p:cNvSpPr txBox="1"/>
          <p:nvPr>
            <p:ph idx="1" type="body"/>
          </p:nvPr>
        </p:nvSpPr>
        <p:spPr>
          <a:xfrm>
            <a:off x="173990" y="876300"/>
            <a:ext cx="8778875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None/>
            </a:pP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Software as a Service (SaaS)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Char char="•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This refers to </a:t>
            </a:r>
            <a:r>
              <a:rPr lang="en-US" sz="16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browser-initiated application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 software over 1000s of paid cloud customers.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Char char="•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The SaaS model </a:t>
            </a: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applies 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to: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Char char="▪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business processes,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Char char="▪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industry applications,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Char char="▪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consumer relationship management (CRM),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Char char="▪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enterprise resources planning (ERP),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Char char="▪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human resources (HR), and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Char char="▪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collaborative applications.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Char char="•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On the </a:t>
            </a: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customer side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, there is</a:t>
            </a:r>
            <a:r>
              <a:rPr lang="en-US" sz="16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no upfront investment 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in servers or software licensing.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Char char="•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On the</a:t>
            </a:r>
            <a:r>
              <a:rPr b="1" lang="en-US" sz="1600">
                <a:latin typeface="Arial"/>
                <a:ea typeface="Arial"/>
                <a:cs typeface="Arial"/>
                <a:sym typeface="Arial"/>
              </a:rPr>
              <a:t> provider side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costs are rather low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, compared with conventional hosting of user applications.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51" name="Google Shape;651;p58"/>
          <p:cNvGraphicFramePr/>
          <p:nvPr/>
        </p:nvGraphicFramePr>
        <p:xfrm>
          <a:off x="8084185" y="0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651" name="Google Shape;651;p5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185" y="0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2" name="Google Shape;652;p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53" name="Google Shape;653;p58"/>
          <p:cNvGraphicFramePr/>
          <p:nvPr/>
        </p:nvGraphicFramePr>
        <p:xfrm>
          <a:off x="383540" y="5143500"/>
          <a:ext cx="8131175" cy="1440180"/>
        </p:xfrm>
        <a:graphic>
          <a:graphicData uri="http://schemas.openxmlformats.org/presentationml/2006/ole">
            <mc:AlternateContent>
              <mc:Choice Requires="v">
                <p:oleObj r:id="rId8" imgH="1440180" imgW="8131175" progId="Paint.Picture" spid="_x0000_s2">
                  <p:embed/>
                </p:oleObj>
              </mc:Choice>
              <mc:Fallback>
                <p:oleObj r:id="rId9" imgH="1440180" imgW="8131175" progId="Paint.Picture">
                  <p:embed/>
                  <p:pic>
                    <p:nvPicPr>
                      <p:cNvPr id="653" name="Google Shape;653;p58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83540" y="5143500"/>
                        <a:ext cx="8131175" cy="14401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59"/>
          <p:cNvSpPr txBox="1"/>
          <p:nvPr>
            <p:ph type="title"/>
          </p:nvPr>
        </p:nvSpPr>
        <p:spPr>
          <a:xfrm>
            <a:off x="601980" y="222250"/>
            <a:ext cx="718439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The Cloud Landscape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59"/>
          <p:cNvSpPr txBox="1"/>
          <p:nvPr>
            <p:ph idx="1" type="body"/>
          </p:nvPr>
        </p:nvSpPr>
        <p:spPr>
          <a:xfrm>
            <a:off x="179070" y="1099820"/>
            <a:ext cx="8687435" cy="566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Char char="▪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Internet clouds offer 4 deployment modes: private, public, managed, and hybrid.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Char char="▪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These modes demand different levels of security implications.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Char char="▪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sz="16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reasons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 to</a:t>
            </a:r>
            <a:r>
              <a:rPr lang="en-US" sz="16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adapt cloud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 for upgraded Internet applications and web services: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1. Desired</a:t>
            </a:r>
            <a:r>
              <a:rPr lang="en-US" sz="16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location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 in areas with protected space &amp; higher energy efficiency.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16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Sharing 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of peak-load capacity among a large pool of users,</a:t>
            </a:r>
            <a:r>
              <a:rPr lang="en-US" sz="16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improving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 overall utilization.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16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Separation 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of infrastructure maintenance duties from domain-specific application development.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4. Significant </a:t>
            </a:r>
            <a:r>
              <a:rPr lang="en-US" sz="16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reduction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 in cloud computing cost, compared with traditional computing paradigms.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5. Cloud computing programming &amp; application </a:t>
            </a:r>
            <a:r>
              <a:rPr lang="en-US" sz="16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development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6. Service &amp; data discovery &amp; content/service distribution.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7. Privacy, security, copyright, &amp; reliability issues.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8. Service agreements, business models, &amp; pricing policies.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61" name="Google Shape;661;p59"/>
          <p:cNvGraphicFramePr/>
          <p:nvPr/>
        </p:nvGraphicFramePr>
        <p:xfrm>
          <a:off x="8084185" y="4127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661" name="Google Shape;661;p59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185" y="4127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2" name="Google Shape;662;p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 txBox="1"/>
          <p:nvPr>
            <p:ph type="title"/>
          </p:nvPr>
        </p:nvSpPr>
        <p:spPr>
          <a:xfrm>
            <a:off x="601980" y="222250"/>
            <a:ext cx="837755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 Evolution of HPC and HTC systems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"/>
          <p:cNvSpPr txBox="1"/>
          <p:nvPr>
            <p:ph idx="1" type="body"/>
          </p:nvPr>
        </p:nvSpPr>
        <p:spPr>
          <a:xfrm>
            <a:off x="5306695" y="1134745"/>
            <a:ext cx="3824605" cy="5485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0000"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ct val="100000"/>
              <a:buNone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HPC side: 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288"/>
              </a:spcBef>
              <a:spcAft>
                <a:spcPts val="0"/>
              </a:spcAft>
              <a:buClr>
                <a:srgbClr val="324600"/>
              </a:buClr>
              <a:buSzPct val="100000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288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❖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supercomputers (</a:t>
            </a: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Massively Parallel Processors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) are replaced by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clusters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of cooperative computers, to share computing resources.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288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❖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cluster is collection of homogeneous nodes.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288"/>
              </a:spcBef>
              <a:spcAft>
                <a:spcPts val="0"/>
              </a:spcAft>
              <a:buClr>
                <a:srgbClr val="324600"/>
              </a:buClr>
              <a:buSzPct val="100000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288"/>
              </a:spcBef>
              <a:spcAft>
                <a:spcPts val="0"/>
              </a:spcAft>
              <a:buClr>
                <a:srgbClr val="324600"/>
              </a:buClr>
              <a:buSzPct val="100000"/>
              <a:buNone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HTC side: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288"/>
              </a:spcBef>
              <a:spcAft>
                <a:spcPts val="0"/>
              </a:spcAft>
              <a:buClr>
                <a:srgbClr val="324600"/>
              </a:buClr>
              <a:buSzPct val="100000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288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❖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Peer 2 Peer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networks are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formed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for distributed file sharing and content delivery applications.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288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❖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 P2P system is </a:t>
            </a: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built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over many client machines.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288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❖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P2P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cloud computing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web service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platforms are more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focused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on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HTC than on HPC applications.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288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❖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 Clustering &amp; P2P technologies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lead to development of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computational grids or data grids.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63650" cy="914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3" name="Google Shape;143;p6"/>
          <p:cNvGraphicFramePr/>
          <p:nvPr/>
        </p:nvGraphicFramePr>
        <p:xfrm>
          <a:off x="8236585" y="6163310"/>
          <a:ext cx="907415" cy="633730"/>
        </p:xfrm>
        <a:graphic>
          <a:graphicData uri="http://schemas.openxmlformats.org/presentationml/2006/ole">
            <mc:AlternateContent>
              <mc:Choice Requires="v">
                <p:oleObj r:id="rId5" imgH="633730" imgW="907415" progId="Paint.Picture" spid="_x0000_s1">
                  <p:embed/>
                </p:oleObj>
              </mc:Choice>
              <mc:Fallback>
                <p:oleObj r:id="rId6" imgH="633730" imgW="907415" progId="Paint.Picture">
                  <p:embed/>
                  <p:pic>
                    <p:nvPicPr>
                      <p:cNvPr id="143" name="Google Shape;143;p6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236585" y="6163310"/>
                        <a:ext cx="907415" cy="6337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" name="Google Shape;144;p6"/>
          <p:cNvGraphicFramePr/>
          <p:nvPr/>
        </p:nvGraphicFramePr>
        <p:xfrm>
          <a:off x="143510" y="1138555"/>
          <a:ext cx="5338445" cy="5622290"/>
        </p:xfrm>
        <a:graphic>
          <a:graphicData uri="http://schemas.openxmlformats.org/presentationml/2006/ole">
            <mc:AlternateContent>
              <mc:Choice Requires="v">
                <p:oleObj r:id="rId8" imgH="5622290" imgW="5338445" progId="Paint.Picture" spid="_x0000_s2">
                  <p:embed/>
                </p:oleObj>
              </mc:Choice>
              <mc:Fallback>
                <p:oleObj r:id="rId9" imgH="5622290" imgW="5338445" progId="Paint.Picture">
                  <p:embed/>
                  <p:pic>
                    <p:nvPicPr>
                      <p:cNvPr id="144" name="Google Shape;144;p6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43510" y="1138555"/>
                        <a:ext cx="5338445" cy="56222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60"/>
          <p:cNvSpPr txBox="1"/>
          <p:nvPr>
            <p:ph type="title"/>
          </p:nvPr>
        </p:nvSpPr>
        <p:spPr>
          <a:xfrm>
            <a:off x="143510" y="69215"/>
            <a:ext cx="890270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ct val="1000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1.4 Software Environments for Distributed Systems &amp; Clouds 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60"/>
          <p:cNvSpPr txBox="1"/>
          <p:nvPr>
            <p:ph idx="1" type="body"/>
          </p:nvPr>
        </p:nvSpPr>
        <p:spPr>
          <a:xfrm>
            <a:off x="4155440" y="833120"/>
            <a:ext cx="4988560" cy="56495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▪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Figure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shows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layered architecture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distributed entities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used in web services and grid systems.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400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 grids/web services,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an entity is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a service, a Java object, and a CORBA distributed object.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400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These architectures build on traditional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7 Open Systems Interconnection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layers.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400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On top of this we have a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base software environment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which could be .NET or Apache Axis for web services or JVM for Java.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400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On top of this base environment one would build a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higher level environment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reflecting the special features of the distributed computing environment.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This starts with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entity interfaces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and inter-entity communication, which rebuild the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top 4 OSI layers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but at the entity and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not the bit level.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Google Shape;670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049655" cy="83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71" name="Google Shape;671;p60"/>
          <p:cNvGraphicFramePr/>
          <p:nvPr/>
        </p:nvGraphicFramePr>
        <p:xfrm>
          <a:off x="8418830" y="6139815"/>
          <a:ext cx="725170" cy="657225"/>
        </p:xfrm>
        <a:graphic>
          <a:graphicData uri="http://schemas.openxmlformats.org/presentationml/2006/ole">
            <mc:AlternateContent>
              <mc:Choice Requires="v">
                <p:oleObj r:id="rId5" imgH="657225" imgW="725170" progId="Paint.Picture" spid="_x0000_s1">
                  <p:embed/>
                </p:oleObj>
              </mc:Choice>
              <mc:Fallback>
                <p:oleObj r:id="rId6" imgH="657225" imgW="725170" progId="Paint.Picture">
                  <p:embed/>
                  <p:pic>
                    <p:nvPicPr>
                      <p:cNvPr id="671" name="Google Shape;671;p60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418830" y="6139815"/>
                        <a:ext cx="72517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2" name="Google Shape;672;p60"/>
          <p:cNvGraphicFramePr/>
          <p:nvPr/>
        </p:nvGraphicFramePr>
        <p:xfrm>
          <a:off x="0" y="833120"/>
          <a:ext cx="4276725" cy="5328920"/>
        </p:xfrm>
        <a:graphic>
          <a:graphicData uri="http://schemas.openxmlformats.org/presentationml/2006/ole">
            <mc:AlternateContent>
              <mc:Choice Requires="v">
                <p:oleObj r:id="rId8" imgH="5328920" imgW="4276725" progId="Paint.Picture" spid="_x0000_s2">
                  <p:embed/>
                </p:oleObj>
              </mc:Choice>
              <mc:Fallback>
                <p:oleObj r:id="rId9" imgH="5328920" imgW="4276725" progId="Paint.Picture">
                  <p:embed/>
                  <p:pic>
                    <p:nvPicPr>
                      <p:cNvPr id="672" name="Google Shape;672;p60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0" y="833120"/>
                        <a:ext cx="4276725" cy="53289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61"/>
          <p:cNvSpPr txBox="1"/>
          <p:nvPr>
            <p:ph type="title"/>
          </p:nvPr>
        </p:nvSpPr>
        <p:spPr>
          <a:xfrm>
            <a:off x="100965" y="222250"/>
            <a:ext cx="890270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ct val="1000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1.4 Software Environments for Distributed Systems &amp; Clouds 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1"/>
          <p:cNvSpPr txBox="1"/>
          <p:nvPr>
            <p:ph idx="1" type="body"/>
          </p:nvPr>
        </p:nvSpPr>
        <p:spPr>
          <a:xfrm>
            <a:off x="4501515" y="1125220"/>
            <a:ext cx="4401820" cy="5357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entity interfaces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correspond to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Web Services Description Language, Java method, and CORBA interface definition language specifications.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These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interfaces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are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linked with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customized, high-level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communication systems.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These systems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support features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including particular message patterns, fault recovery, and specialized routing.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Often, these systems are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built on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message-oriented middleware  infrastructure.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049655" cy="83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81" name="Google Shape;681;p61"/>
          <p:cNvGraphicFramePr/>
          <p:nvPr/>
        </p:nvGraphicFramePr>
        <p:xfrm>
          <a:off x="8418830" y="6139815"/>
          <a:ext cx="725170" cy="657225"/>
        </p:xfrm>
        <a:graphic>
          <a:graphicData uri="http://schemas.openxmlformats.org/presentationml/2006/ole">
            <mc:AlternateContent>
              <mc:Choice Requires="v">
                <p:oleObj r:id="rId5" imgH="657225" imgW="725170" progId="Paint.Picture" spid="_x0000_s1">
                  <p:embed/>
                </p:oleObj>
              </mc:Choice>
              <mc:Fallback>
                <p:oleObj r:id="rId6" imgH="657225" imgW="725170" progId="Paint.Picture">
                  <p:embed/>
                  <p:pic>
                    <p:nvPicPr>
                      <p:cNvPr id="681" name="Google Shape;681;p61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418830" y="6139815"/>
                        <a:ext cx="72517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2" name="Google Shape;682;p61"/>
          <p:cNvGraphicFramePr/>
          <p:nvPr/>
        </p:nvGraphicFramePr>
        <p:xfrm>
          <a:off x="295910" y="985520"/>
          <a:ext cx="4276725" cy="5593715"/>
        </p:xfrm>
        <a:graphic>
          <a:graphicData uri="http://schemas.openxmlformats.org/presentationml/2006/ole">
            <mc:AlternateContent>
              <mc:Choice Requires="v">
                <p:oleObj r:id="rId8" imgH="5593715" imgW="4276725" progId="Paint.Picture" spid="_x0000_s2">
                  <p:embed/>
                </p:oleObj>
              </mc:Choice>
              <mc:Fallback>
                <p:oleObj r:id="rId9" imgH="5593715" imgW="4276725" progId="Paint.Picture">
                  <p:embed/>
                  <p:pic>
                    <p:nvPicPr>
                      <p:cNvPr id="682" name="Google Shape;682;p61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95910" y="985520"/>
                        <a:ext cx="4276725" cy="55937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62"/>
          <p:cNvSpPr txBox="1"/>
          <p:nvPr>
            <p:ph type="title"/>
          </p:nvPr>
        </p:nvSpPr>
        <p:spPr>
          <a:xfrm>
            <a:off x="601980" y="222250"/>
            <a:ext cx="718439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The Evolution of SOA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2"/>
          <p:cNvSpPr txBox="1"/>
          <p:nvPr>
            <p:ph idx="1" type="body"/>
          </p:nvPr>
        </p:nvSpPr>
        <p:spPr>
          <a:xfrm>
            <a:off x="6845300" y="1099820"/>
            <a:ext cx="2160905" cy="53828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 lnSpcReduction="20000"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ct val="1000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--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Service-oriented architecture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(SOA) has evolved over the years.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-- SOA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applies to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building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grids, clouds, grids of clouds, clouds of grids, clouds of clouds, and systems of systems in general.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-- A large number of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sensors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provide data-collection services, denoted in figure as SS (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sensor service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).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ct val="1000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-- A sensor can be a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ZigBee device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a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Bluetooth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device, a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WiFi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access point, a personal computer, or a wireless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phone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90" name="Google Shape;690;p62"/>
          <p:cNvGraphicFramePr/>
          <p:nvPr/>
        </p:nvGraphicFramePr>
        <p:xfrm>
          <a:off x="8084185" y="4127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690" name="Google Shape;690;p62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185" y="4127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91" name="Google Shape;691;p6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92" name="Google Shape;692;p62"/>
          <p:cNvGraphicFramePr/>
          <p:nvPr/>
        </p:nvGraphicFramePr>
        <p:xfrm>
          <a:off x="143510" y="985520"/>
          <a:ext cx="6701155" cy="5780405"/>
        </p:xfrm>
        <a:graphic>
          <a:graphicData uri="http://schemas.openxmlformats.org/presentationml/2006/ole">
            <mc:AlternateContent>
              <mc:Choice Requires="v">
                <p:oleObj r:id="rId8" imgH="5780405" imgW="6701155" progId="Paint.Picture" spid="_x0000_s2">
                  <p:embed/>
                </p:oleObj>
              </mc:Choice>
              <mc:Fallback>
                <p:oleObj r:id="rId9" imgH="5780405" imgW="6701155" progId="Paint.Picture">
                  <p:embed/>
                  <p:pic>
                    <p:nvPicPr>
                      <p:cNvPr id="692" name="Google Shape;692;p62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43510" y="985520"/>
                        <a:ext cx="6701155" cy="57804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63"/>
          <p:cNvSpPr txBox="1"/>
          <p:nvPr>
            <p:ph type="title"/>
          </p:nvPr>
        </p:nvSpPr>
        <p:spPr>
          <a:xfrm>
            <a:off x="421640" y="222250"/>
            <a:ext cx="766318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ct val="1000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Evolution of SOA(</a:t>
            </a:r>
            <a:r>
              <a:rPr b="1" lang="en-US" sz="32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Service-oriented architecture</a:t>
            </a: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) 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63"/>
          <p:cNvSpPr txBox="1"/>
          <p:nvPr>
            <p:ph idx="1" type="body"/>
          </p:nvPr>
        </p:nvSpPr>
        <p:spPr>
          <a:xfrm>
            <a:off x="179070" y="1252855"/>
            <a:ext cx="8827135" cy="5274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Raw data is collected by sensor services.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All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SS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devices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interact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with:  computers, many forms of grids, databases, compute cloud, storage cloud, filter cloud, discovery cloud, and so on.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E36C09"/>
              </a:buClr>
              <a:buSzPts val="1800"/>
              <a:buFont typeface="Noto Sans Symbols"/>
              <a:buChar char="▪"/>
            </a:pP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Filter services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(fs) are used to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eliminate unwanted raw data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in order to respond to specific requests from web, grid, or web services.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collection of filter services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forms a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filter cloud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SOA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aims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to search for, or sort out,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useful data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from massive amounts of raw data items.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E36C09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Processing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this data will generate useful information, and subsequently, knowledge.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Most distributed systems require a web interface or portal.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E36C09"/>
              </a:buClr>
              <a:buSzPts val="1800"/>
              <a:buFont typeface="Noto Sans Symbols"/>
              <a:buChar char="▪"/>
            </a:pP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Inter-service messages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converge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at the portal, which is accessed by all users.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00" name="Google Shape;700;p63"/>
          <p:cNvGraphicFramePr/>
          <p:nvPr/>
        </p:nvGraphicFramePr>
        <p:xfrm>
          <a:off x="8084185" y="4127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700" name="Google Shape;700;p63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185" y="4127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1" name="Google Shape;701;p6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64"/>
          <p:cNvSpPr txBox="1"/>
          <p:nvPr>
            <p:ph type="title"/>
          </p:nvPr>
        </p:nvSpPr>
        <p:spPr>
          <a:xfrm>
            <a:off x="601980" y="222250"/>
            <a:ext cx="718439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Grids versus Clouds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64"/>
          <p:cNvSpPr txBox="1"/>
          <p:nvPr>
            <p:ph idx="1" type="body"/>
          </p:nvPr>
        </p:nvSpPr>
        <p:spPr>
          <a:xfrm>
            <a:off x="179070" y="1433195"/>
            <a:ext cx="8687435" cy="5049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✔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 grid system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applies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static resources, while a cloud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emphasizes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elastic resources.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✔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differences between grids and clouds are:  in dynamic resource allocation based on virtualization and autonomic computing.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✔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 One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can build a grid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out of multiple clouds.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✔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This type of grid can do a better job than a pure cloud.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09" name="Google Shape;709;p64"/>
          <p:cNvGraphicFramePr/>
          <p:nvPr/>
        </p:nvGraphicFramePr>
        <p:xfrm>
          <a:off x="8084185" y="4127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709" name="Google Shape;709;p64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185" y="4127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0" name="Google Shape;710;p6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65"/>
          <p:cNvSpPr txBox="1"/>
          <p:nvPr>
            <p:ph type="title"/>
          </p:nvPr>
        </p:nvSpPr>
        <p:spPr>
          <a:xfrm>
            <a:off x="601980" y="222250"/>
            <a:ext cx="838454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Trends toward Distributed Operating Systems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65"/>
          <p:cNvSpPr txBox="1"/>
          <p:nvPr>
            <p:ph idx="1" type="body"/>
          </p:nvPr>
        </p:nvSpPr>
        <p:spPr>
          <a:xfrm>
            <a:off x="215265" y="950595"/>
            <a:ext cx="8771890" cy="5772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To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promote resource sharing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and fast communication among node machines, it is best to have a distributed OS.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 distributed OS is crucial for upgrading: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performance,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efficiency, and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flexibility of distributed applications.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There are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3 approaches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for distributing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resource management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functions in a distributed computer system.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1st approach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is to build a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network OS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over a large number of heterogeneous OS platforms.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2nd approach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is to develop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middleware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offer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 limited degree of resource sharing.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3rd approach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is to develop a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truly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distributed OS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achieve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higher use or system transparency.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18" name="Google Shape;718;p65"/>
          <p:cNvGraphicFramePr/>
          <p:nvPr/>
        </p:nvGraphicFramePr>
        <p:xfrm>
          <a:off x="8465185" y="6386830"/>
          <a:ext cx="678815" cy="410210"/>
        </p:xfrm>
        <a:graphic>
          <a:graphicData uri="http://schemas.openxmlformats.org/presentationml/2006/ole">
            <mc:AlternateContent>
              <mc:Choice Requires="v">
                <p:oleObj r:id="rId4" imgH="410210" imgW="678815" progId="Paint.Picture" spid="_x0000_s1">
                  <p:embed/>
                </p:oleObj>
              </mc:Choice>
              <mc:Fallback>
                <p:oleObj r:id="rId5" imgH="410210" imgW="678815" progId="Paint.Picture">
                  <p:embed/>
                  <p:pic>
                    <p:nvPicPr>
                      <p:cNvPr id="718" name="Google Shape;718;p6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465185" y="6386830"/>
                        <a:ext cx="678815" cy="4102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9" name="Google Shape;719;p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6"/>
          <p:cNvSpPr txBox="1"/>
          <p:nvPr>
            <p:ph type="title"/>
          </p:nvPr>
        </p:nvSpPr>
        <p:spPr>
          <a:xfrm>
            <a:off x="601980" y="222250"/>
            <a:ext cx="717423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66"/>
          <p:cNvSpPr txBox="1"/>
          <p:nvPr>
            <p:ph idx="1" type="body"/>
          </p:nvPr>
        </p:nvSpPr>
        <p:spPr>
          <a:xfrm>
            <a:off x="191135" y="1160780"/>
            <a:ext cx="8721090" cy="5321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20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None/>
            </a:pPr>
            <a:r>
              <a:t/>
            </a:r>
            <a:endParaRPr b="1" sz="20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27" name="Google Shape;727;p66"/>
          <p:cNvGraphicFramePr/>
          <p:nvPr/>
        </p:nvGraphicFramePr>
        <p:xfrm>
          <a:off x="8084820" y="16700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727" name="Google Shape;727;p66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820" y="16700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8" name="Google Shape;728;p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29" name="Google Shape;729;p66"/>
          <p:cNvGraphicFramePr/>
          <p:nvPr/>
        </p:nvGraphicFramePr>
        <p:xfrm>
          <a:off x="327025" y="1075690"/>
          <a:ext cx="8405495" cy="5470525"/>
        </p:xfrm>
        <a:graphic>
          <a:graphicData uri="http://schemas.openxmlformats.org/presentationml/2006/ole">
            <mc:AlternateContent>
              <mc:Choice Requires="v">
                <p:oleObj r:id="rId8" imgH="5470525" imgW="8405495" progId="Paint.Picture" spid="_x0000_s2">
                  <p:embed/>
                </p:oleObj>
              </mc:Choice>
              <mc:Fallback>
                <p:oleObj r:id="rId9" imgH="5470525" imgW="8405495" progId="Paint.Picture">
                  <p:embed/>
                  <p:pic>
                    <p:nvPicPr>
                      <p:cNvPr id="729" name="Google Shape;729;p66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27025" y="1075690"/>
                        <a:ext cx="8405495" cy="547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7"/>
          <p:cNvSpPr txBox="1"/>
          <p:nvPr>
            <p:ph type="title"/>
          </p:nvPr>
        </p:nvSpPr>
        <p:spPr>
          <a:xfrm>
            <a:off x="601980" y="222250"/>
            <a:ext cx="830961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2800"/>
              <a:buFont typeface="Arial"/>
              <a:buNone/>
            </a:pPr>
            <a:r>
              <a:rPr b="1" lang="en-US" sz="2800">
                <a:latin typeface="Arial"/>
                <a:ea typeface="Arial"/>
                <a:cs typeface="Arial"/>
                <a:sym typeface="Arial"/>
              </a:rPr>
              <a:t>Transparency in Programming Environments 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67"/>
          <p:cNvSpPr txBox="1"/>
          <p:nvPr>
            <p:ph idx="1" type="body"/>
          </p:nvPr>
        </p:nvSpPr>
        <p:spPr>
          <a:xfrm>
            <a:off x="217805" y="973455"/>
            <a:ext cx="8778875" cy="1877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user data, applications, OS, and hardware are separated into 4 levels.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is owned by users,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independent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of the applications.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OS provides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clear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interfaces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standard programming interfaces, or system calls to application programmers.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37" name="Google Shape;737;p67"/>
          <p:cNvGraphicFramePr/>
          <p:nvPr/>
        </p:nvGraphicFramePr>
        <p:xfrm>
          <a:off x="8172450" y="68580"/>
          <a:ext cx="883920" cy="666750"/>
        </p:xfrm>
        <a:graphic>
          <a:graphicData uri="http://schemas.openxmlformats.org/presentationml/2006/ole">
            <mc:AlternateContent>
              <mc:Choice Requires="v">
                <p:oleObj r:id="rId4" imgH="666750" imgW="883920" progId="Paint.Picture" spid="_x0000_s1">
                  <p:embed/>
                </p:oleObj>
              </mc:Choice>
              <mc:Fallback>
                <p:oleObj r:id="rId5" imgH="666750" imgW="883920" progId="Paint.Picture">
                  <p:embed/>
                  <p:pic>
                    <p:nvPicPr>
                      <p:cNvPr id="737" name="Google Shape;737;p6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68580"/>
                        <a:ext cx="88392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8" name="Google Shape;738;p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39" name="Google Shape;739;p67"/>
          <p:cNvGraphicFramePr/>
          <p:nvPr/>
        </p:nvGraphicFramePr>
        <p:xfrm>
          <a:off x="3757930" y="2640965"/>
          <a:ext cx="5298440" cy="3655060"/>
        </p:xfrm>
        <a:graphic>
          <a:graphicData uri="http://schemas.openxmlformats.org/presentationml/2006/ole">
            <mc:AlternateContent>
              <mc:Choice Requires="v">
                <p:oleObj r:id="rId8" imgH="3655060" imgW="5298440" progId="Paint.Picture" spid="_x0000_s2">
                  <p:embed/>
                </p:oleObj>
              </mc:Choice>
              <mc:Fallback>
                <p:oleObj r:id="rId9" imgH="3655060" imgW="5298440" progId="Paint.Picture">
                  <p:embed/>
                  <p:pic>
                    <p:nvPicPr>
                      <p:cNvPr id="739" name="Google Shape;739;p67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757930" y="2640965"/>
                        <a:ext cx="5298440" cy="36550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0" name="Google Shape;740;p67"/>
          <p:cNvSpPr txBox="1"/>
          <p:nvPr/>
        </p:nvSpPr>
        <p:spPr>
          <a:xfrm>
            <a:off x="4020820" y="6330315"/>
            <a:ext cx="5035550" cy="498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Fig: A transparent computing environment that separates the user data, application, OS, and hardware in time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67"/>
          <p:cNvSpPr txBox="1"/>
          <p:nvPr/>
        </p:nvSpPr>
        <p:spPr>
          <a:xfrm>
            <a:off x="217805" y="2851150"/>
            <a:ext cx="3438525" cy="3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In future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users</a:t>
            </a:r>
            <a:r>
              <a:rPr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 will be able to </a:t>
            </a:r>
            <a:r>
              <a:rPr b="1"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choose different OSes </a:t>
            </a:r>
            <a:r>
              <a:rPr lang="en-US" sz="1800">
                <a:solidFill>
                  <a:srgbClr val="324600"/>
                </a:solidFill>
              </a:rPr>
              <a:t>to use</a:t>
            </a:r>
            <a:r>
              <a:rPr b="1"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on top of hardware devices they prefer. </a:t>
            </a:r>
            <a:endParaRPr sz="1800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Char char="▪"/>
            </a:pPr>
            <a:r>
              <a:t/>
            </a:r>
            <a:endParaRPr sz="1800">
              <a:solidFill>
                <a:srgbClr val="324600"/>
              </a:solidFill>
            </a:endParaRPr>
          </a:p>
          <a:p>
            <a:pPr indent="-342900" lvl="0" marL="342900" marR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Users can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enable</a:t>
            </a:r>
            <a:r>
              <a:rPr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 cloud applications as SaaS, </a:t>
            </a:r>
            <a:r>
              <a:rPr lang="en-US" sz="1800">
                <a:solidFill>
                  <a:srgbClr val="324600"/>
                </a:solidFill>
              </a:rPr>
              <a:t>t</a:t>
            </a:r>
            <a:r>
              <a:rPr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o separate data from specific</a:t>
            </a:r>
            <a:r>
              <a:rPr lang="en-US" sz="1800">
                <a:solidFill>
                  <a:srgbClr val="324600"/>
                </a:solidFill>
              </a:rPr>
              <a:t> </a:t>
            </a:r>
            <a:r>
              <a:rPr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application programs . </a:t>
            </a:r>
            <a:endParaRPr sz="1800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24600"/>
              </a:solidFill>
            </a:endParaRPr>
          </a:p>
          <a:p>
            <a:pPr indent="-342900" lvl="0" marL="342900" marR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They can switch among different services.</a:t>
            </a:r>
            <a:endParaRPr sz="1800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just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68"/>
          <p:cNvSpPr txBox="1"/>
          <p:nvPr>
            <p:ph type="title"/>
          </p:nvPr>
        </p:nvSpPr>
        <p:spPr>
          <a:xfrm>
            <a:off x="601980" y="222250"/>
            <a:ext cx="741743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ct val="1000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Parallel &amp; Distributed Programming Models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68"/>
          <p:cNvSpPr txBox="1"/>
          <p:nvPr>
            <p:ph idx="1" type="body"/>
          </p:nvPr>
        </p:nvSpPr>
        <p:spPr>
          <a:xfrm>
            <a:off x="191135" y="1252855"/>
            <a:ext cx="8744585" cy="50819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MPI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is the most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popular programming model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for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message-passing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systems.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 Google’s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MapReduce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BigTable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are for and space – an ideal model for cloud computing effective use of resources from Internet clouds and data centers.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Service clouds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demand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extending Hadoop, EC2, and S3 to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facilitate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distributed computing over distributed storage systems.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240"/>
              </a:spcBef>
              <a:spcAft>
                <a:spcPts val="0"/>
              </a:spcAft>
              <a:buClr>
                <a:srgbClr val="324600"/>
              </a:buClr>
              <a:buSzPts val="1200"/>
              <a:buFont typeface="Noto Sans Symbols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49" name="Google Shape;749;p68"/>
          <p:cNvGraphicFramePr/>
          <p:nvPr/>
        </p:nvGraphicFramePr>
        <p:xfrm>
          <a:off x="8397240" y="69215"/>
          <a:ext cx="659130" cy="749300"/>
        </p:xfrm>
        <a:graphic>
          <a:graphicData uri="http://schemas.openxmlformats.org/presentationml/2006/ole">
            <mc:AlternateContent>
              <mc:Choice Requires="v">
                <p:oleObj r:id="rId4" imgH="749300" imgW="659130" progId="Paint.Picture" spid="_x0000_s1">
                  <p:embed/>
                </p:oleObj>
              </mc:Choice>
              <mc:Fallback>
                <p:oleObj r:id="rId5" imgH="749300" imgW="659130" progId="Paint.Picture">
                  <p:embed/>
                  <p:pic>
                    <p:nvPicPr>
                      <p:cNvPr id="749" name="Google Shape;749;p6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397240" y="69215"/>
                        <a:ext cx="65913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0" name="Google Shape;750;p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69"/>
          <p:cNvSpPr txBox="1"/>
          <p:nvPr>
            <p:ph type="title"/>
          </p:nvPr>
        </p:nvSpPr>
        <p:spPr>
          <a:xfrm>
            <a:off x="601980" y="222250"/>
            <a:ext cx="851789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1.5 Performance, Security and Energy Efficiency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69"/>
          <p:cNvSpPr txBox="1"/>
          <p:nvPr>
            <p:ph idx="1" type="body"/>
          </p:nvPr>
        </p:nvSpPr>
        <p:spPr>
          <a:xfrm>
            <a:off x="169545" y="1012190"/>
            <a:ext cx="8655685" cy="5470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Performance metrics are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needed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to measure various distributed systems.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 a distributed system,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System throughput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is often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measured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MIPS(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Million Instructions Per Second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),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Tflops (tera floating-point operations per second), or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TPS (transactions per second).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Other measures include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job response time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network latency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Other performance-related metrics include: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QoS for Internet and web services;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System availability and dependability; and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Security resilience for system defense against network attacks.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8" name="Google Shape;758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882640"/>
            <a:ext cx="1371600" cy="914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59" name="Google Shape;759;p69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5" imgH="818515" imgW="971550" progId="Paint.Picture" spid="_x0000_s1">
                  <p:embed/>
                </p:oleObj>
              </mc:Choice>
              <mc:Fallback>
                <p:oleObj r:id="rId6" imgH="818515" imgW="971550" progId="Paint.Picture">
                  <p:embed/>
                  <p:pic>
                    <p:nvPicPr>
                      <p:cNvPr id="759" name="Google Shape;759;p69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 txBox="1"/>
          <p:nvPr>
            <p:ph type="title"/>
          </p:nvPr>
        </p:nvSpPr>
        <p:spPr>
          <a:xfrm>
            <a:off x="601670" y="222195"/>
            <a:ext cx="7940659" cy="7635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HPC-HTC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7"/>
          <p:cNvSpPr txBox="1"/>
          <p:nvPr>
            <p:ph idx="1" type="body"/>
          </p:nvPr>
        </p:nvSpPr>
        <p:spPr>
          <a:xfrm>
            <a:off x="183515" y="972185"/>
            <a:ext cx="8784590" cy="5632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For many years, HPC systems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emphasize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raw speed performance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speed of HPC systems has increased from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Gflops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 the early 1990s to now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Pflops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 2010.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development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of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high-end computing systems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is undergoing strategic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change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from an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HPC paradigm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to an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HTC paradigm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main application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for </a:t>
            </a: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high-flux computing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is in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Internet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searches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web services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by millions or more users simultaneously.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performance goal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thus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shifts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to measure the number of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tasks completed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per unit of time.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HTC technology needs to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improve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in terms of: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Batch processing speed.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Address the acute problems of: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cost, energy savings, security, and reliability at data centers.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52" name="Google Shape;152;p7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152" name="Google Shape;152;p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" name="Google Shape;153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70"/>
          <p:cNvSpPr txBox="1"/>
          <p:nvPr>
            <p:ph type="title"/>
          </p:nvPr>
        </p:nvSpPr>
        <p:spPr>
          <a:xfrm>
            <a:off x="601670" y="222195"/>
            <a:ext cx="7940659" cy="7635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Dimensions of Scalability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0"/>
          <p:cNvSpPr txBox="1"/>
          <p:nvPr>
            <p:ph idx="1" type="body"/>
          </p:nvPr>
        </p:nvSpPr>
        <p:spPr>
          <a:xfrm>
            <a:off x="191135" y="1002665"/>
            <a:ext cx="8721090" cy="5622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Char char="⮚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The following </a:t>
            </a:r>
            <a:r>
              <a:rPr lang="en-US" sz="20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dimensions of scalability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are characterized in parallel and distributed systems: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Char char="▪"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Size scalability 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This refers to </a:t>
            </a:r>
            <a:r>
              <a:rPr i="1" lang="en-US" sz="2000">
                <a:latin typeface="Arial"/>
                <a:ea typeface="Arial"/>
                <a:cs typeface="Arial"/>
                <a:sym typeface="Arial"/>
              </a:rPr>
              <a:t>achieving higher performance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or more functionality by </a:t>
            </a:r>
            <a:r>
              <a:rPr lang="en-US" sz="20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increasing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machine size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Char char="▪"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Software scalability 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This refers to </a:t>
            </a:r>
            <a:r>
              <a:rPr i="1" lang="en-US" sz="2000">
                <a:latin typeface="Arial"/>
                <a:ea typeface="Arial"/>
                <a:cs typeface="Arial"/>
                <a:sym typeface="Arial"/>
              </a:rPr>
              <a:t>upgrades in OS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i="1" lang="en-US" sz="2000">
                <a:latin typeface="Arial"/>
                <a:ea typeface="Arial"/>
                <a:cs typeface="Arial"/>
                <a:sym typeface="Arial"/>
              </a:rPr>
              <a:t>compilers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adding 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mathematical and engineering </a:t>
            </a:r>
            <a:r>
              <a:rPr lang="en-US" sz="20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libraries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, porting new application software, and installing more user-friendly programming environments.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Char char="▪"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Application scalability 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This refers to, </a:t>
            </a:r>
            <a:r>
              <a:rPr lang="en-US" sz="20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matching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-US" sz="2000">
                <a:latin typeface="Arial"/>
                <a:ea typeface="Arial"/>
                <a:cs typeface="Arial"/>
                <a:sym typeface="Arial"/>
              </a:rPr>
              <a:t>problem size scalability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with </a:t>
            </a:r>
            <a:r>
              <a:rPr i="1" lang="en-US" sz="2000">
                <a:latin typeface="Arial"/>
                <a:ea typeface="Arial"/>
                <a:cs typeface="Arial"/>
                <a:sym typeface="Arial"/>
              </a:rPr>
              <a:t>machine size scalability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. Problem size affects the size of the data set or the workload increase.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Font typeface="Noto Sans Symbols"/>
              <a:buChar char="▪"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Technology scalability 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This refers to a </a:t>
            </a:r>
            <a:r>
              <a:rPr lang="en-US" sz="20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system 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that can </a:t>
            </a:r>
            <a:r>
              <a:rPr lang="en-US" sz="20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adapt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to changes in </a:t>
            </a:r>
            <a:r>
              <a:rPr lang="en-US" sz="20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building technologies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, such as the component and networking technologies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67" name="Google Shape;767;p70"/>
          <p:cNvGraphicFramePr/>
          <p:nvPr/>
        </p:nvGraphicFramePr>
        <p:xfrm>
          <a:off x="8542020" y="222250"/>
          <a:ext cx="601980" cy="585470"/>
        </p:xfrm>
        <a:graphic>
          <a:graphicData uri="http://schemas.openxmlformats.org/presentationml/2006/ole">
            <mc:AlternateContent>
              <mc:Choice Requires="v">
                <p:oleObj r:id="rId4" imgH="585470" imgW="601980" progId="Paint.Picture" spid="_x0000_s1">
                  <p:embed/>
                </p:oleObj>
              </mc:Choice>
              <mc:Fallback>
                <p:oleObj r:id="rId5" imgH="585470" imgW="601980" progId="Paint.Picture">
                  <p:embed/>
                  <p:pic>
                    <p:nvPicPr>
                      <p:cNvPr id="767" name="Google Shape;767;p70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542020" y="222250"/>
                        <a:ext cx="601980" cy="5854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68" name="Google Shape;768;p7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71"/>
          <p:cNvSpPr txBox="1"/>
          <p:nvPr>
            <p:ph type="title"/>
          </p:nvPr>
        </p:nvSpPr>
        <p:spPr>
          <a:xfrm>
            <a:off x="601980" y="222250"/>
            <a:ext cx="764349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Scalability versus OS Image Count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1"/>
          <p:cNvSpPr txBox="1"/>
          <p:nvPr>
            <p:ph idx="1" type="body"/>
          </p:nvPr>
        </p:nvSpPr>
        <p:spPr>
          <a:xfrm>
            <a:off x="191135" y="1037590"/>
            <a:ext cx="8721090" cy="2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700"/>
              <a:buFont typeface="Noto Sans Symbols"/>
              <a:buChar char="▪"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Scalable performance </a:t>
            </a: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implies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 that: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40"/>
              </a:spcBef>
              <a:spcAft>
                <a:spcPts val="0"/>
              </a:spcAft>
              <a:buClr>
                <a:srgbClr val="324600"/>
              </a:buClr>
              <a:buSzPts val="1700"/>
              <a:buNone/>
            </a:pPr>
            <a:r>
              <a:rPr i="1" lang="en-US" sz="1700">
                <a:latin typeface="Arial"/>
                <a:ea typeface="Arial"/>
                <a:cs typeface="Arial"/>
                <a:sym typeface="Arial"/>
              </a:rPr>
              <a:t>system can achieve higher speed by adding more processors or servers, enlarging physical node’s memory size, extending  disk capacity, or adding more I/O channels. </a:t>
            </a:r>
            <a:endParaRPr i="1" sz="1700">
              <a:latin typeface="Arial"/>
              <a:ea typeface="Arial"/>
              <a:cs typeface="Arial"/>
              <a:sym typeface="Arial"/>
            </a:endParaRPr>
          </a:p>
          <a:p>
            <a:pPr indent="-234950" lvl="0" marL="342900" rtl="0" algn="just">
              <a:spcBef>
                <a:spcPts val="340"/>
              </a:spcBef>
              <a:spcAft>
                <a:spcPts val="0"/>
              </a:spcAft>
              <a:buClr>
                <a:srgbClr val="324600"/>
              </a:buClr>
              <a:buSzPts val="1700"/>
              <a:buFont typeface="Noto Sans Symbols"/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40"/>
              </a:spcBef>
              <a:spcAft>
                <a:spcPts val="0"/>
              </a:spcAft>
              <a:buClr>
                <a:srgbClr val="E36C09"/>
              </a:buClr>
              <a:buSzPts val="1700"/>
              <a:buFont typeface="Noto Sans Symbols"/>
              <a:buChar char="▪"/>
            </a:pPr>
            <a:r>
              <a:rPr lang="en-US" sz="17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OS image 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is counted by</a:t>
            </a:r>
            <a:r>
              <a:rPr b="1" lang="en-US" sz="1700">
                <a:latin typeface="Arial"/>
                <a:ea typeface="Arial"/>
                <a:cs typeface="Arial"/>
                <a:sym typeface="Arial"/>
              </a:rPr>
              <a:t> number of independent OS images 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observed in a cluster, grid, P2P network, or cloud.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234950" lvl="0" marL="342900" rtl="0" algn="just">
              <a:spcBef>
                <a:spcPts val="340"/>
              </a:spcBef>
              <a:spcAft>
                <a:spcPts val="0"/>
              </a:spcAft>
              <a:buClr>
                <a:srgbClr val="324600"/>
              </a:buClr>
              <a:buSzPts val="1700"/>
              <a:buFont typeface="Noto Sans Symbols"/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40"/>
              </a:spcBef>
              <a:spcAft>
                <a:spcPts val="0"/>
              </a:spcAft>
              <a:buClr>
                <a:srgbClr val="E36C09"/>
              </a:buClr>
              <a:buSzPts val="1700"/>
              <a:buFont typeface="Noto Sans Symbols"/>
              <a:buChar char="▪"/>
            </a:pPr>
            <a:r>
              <a:rPr lang="en-US" sz="17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SMP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(symmetric multiprocessor) &amp; </a:t>
            </a:r>
            <a:r>
              <a:rPr lang="en-US" sz="17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NUMA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(nonuniform memory access) are included in comparison.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247650" lvl="0" marL="342900" rtl="0" algn="just">
              <a:spcBef>
                <a:spcPts val="300"/>
              </a:spcBef>
              <a:spcAft>
                <a:spcPts val="0"/>
              </a:spcAft>
              <a:buClr>
                <a:srgbClr val="324600"/>
              </a:buClr>
              <a:buSzPts val="1500"/>
              <a:buFont typeface="Noto Sans Symbols"/>
              <a:buNone/>
            </a:pPr>
            <a:r>
              <a:t/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76" name="Google Shape;776;p71"/>
          <p:cNvGraphicFramePr/>
          <p:nvPr/>
        </p:nvGraphicFramePr>
        <p:xfrm>
          <a:off x="8356600" y="69215"/>
          <a:ext cx="787400" cy="776605"/>
        </p:xfrm>
        <a:graphic>
          <a:graphicData uri="http://schemas.openxmlformats.org/presentationml/2006/ole">
            <mc:AlternateContent>
              <mc:Choice Requires="v">
                <p:oleObj r:id="rId4" imgH="776605" imgW="787400" progId="Paint.Picture" spid="_x0000_s1">
                  <p:embed/>
                </p:oleObj>
              </mc:Choice>
              <mc:Fallback>
                <p:oleObj r:id="rId5" imgH="776605" imgW="787400" progId="Paint.Picture">
                  <p:embed/>
                  <p:pic>
                    <p:nvPicPr>
                      <p:cNvPr id="776" name="Google Shape;776;p71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356600" y="69215"/>
                        <a:ext cx="787400" cy="7766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7" name="Google Shape;777;p7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78" name="Google Shape;778;p71"/>
          <p:cNvGraphicFramePr/>
          <p:nvPr/>
        </p:nvGraphicFramePr>
        <p:xfrm>
          <a:off x="4399280" y="3429000"/>
          <a:ext cx="4563110" cy="2617470"/>
        </p:xfrm>
        <a:graphic>
          <a:graphicData uri="http://schemas.openxmlformats.org/presentationml/2006/ole">
            <mc:AlternateContent>
              <mc:Choice Requires="v">
                <p:oleObj r:id="rId8" imgH="2617470" imgW="4563110" progId="Paint.Picture" spid="_x0000_s2">
                  <p:embed/>
                </p:oleObj>
              </mc:Choice>
              <mc:Fallback>
                <p:oleObj r:id="rId9" imgH="2617470" imgW="4563110" progId="Paint.Picture">
                  <p:embed/>
                  <p:pic>
                    <p:nvPicPr>
                      <p:cNvPr id="778" name="Google Shape;778;p71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399280" y="3429000"/>
                        <a:ext cx="4563110" cy="26174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9" name="Google Shape;779;p71"/>
          <p:cNvSpPr txBox="1"/>
          <p:nvPr/>
        </p:nvSpPr>
        <p:spPr>
          <a:xfrm>
            <a:off x="264160" y="4020820"/>
            <a:ext cx="3999865" cy="2592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SMP </a:t>
            </a:r>
            <a:r>
              <a:rPr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server has a SSI.</a:t>
            </a:r>
            <a:endParaRPr sz="1800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NUMA</a:t>
            </a:r>
            <a:r>
              <a:rPr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 are often made out of SMP nodes with distributed, shared memory.</a:t>
            </a:r>
            <a:endParaRPr sz="1800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cluster</a:t>
            </a:r>
            <a:r>
              <a:rPr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 nodes can be either</a:t>
            </a:r>
            <a:r>
              <a:rPr b="1"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 SMP </a:t>
            </a:r>
            <a:r>
              <a:rPr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servers or </a:t>
            </a:r>
            <a:r>
              <a:rPr b="1"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high-end loosely coupled machines</a:t>
            </a:r>
            <a:r>
              <a:rPr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71"/>
          <p:cNvSpPr txBox="1"/>
          <p:nvPr/>
        </p:nvSpPr>
        <p:spPr>
          <a:xfrm>
            <a:off x="4514215" y="6148705"/>
            <a:ext cx="4486275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Fig. scalable performance is estimated against the multiplicity of OS images in distributed systems deployed up to 2010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72"/>
          <p:cNvSpPr txBox="1"/>
          <p:nvPr>
            <p:ph type="title"/>
          </p:nvPr>
        </p:nvSpPr>
        <p:spPr>
          <a:xfrm>
            <a:off x="601980" y="222250"/>
            <a:ext cx="745807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Scalability versus OS Image Count 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72"/>
          <p:cNvSpPr txBox="1"/>
          <p:nvPr>
            <p:ph idx="1" type="body"/>
          </p:nvPr>
        </p:nvSpPr>
        <p:spPr>
          <a:xfrm>
            <a:off x="191135" y="984885"/>
            <a:ext cx="8865235" cy="2152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number of OS images in a cluster is based on the cluster nodes concurrently in use.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cloud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could be a virtualized cluster.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grid node</a:t>
            </a:r>
            <a:r>
              <a:rPr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 could be a server cluster, or a mainframe, or a supercomputer, or an MPP.</a:t>
            </a:r>
            <a:endParaRPr sz="1800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88" name="Google Shape;788;p72"/>
          <p:cNvGraphicFramePr/>
          <p:nvPr/>
        </p:nvGraphicFramePr>
        <p:xfrm>
          <a:off x="8084820" y="6921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788" name="Google Shape;788;p72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820" y="6921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89" name="Google Shape;789;p7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90" name="Google Shape;790;p72"/>
          <p:cNvGraphicFramePr/>
          <p:nvPr/>
        </p:nvGraphicFramePr>
        <p:xfrm>
          <a:off x="3635375" y="2858135"/>
          <a:ext cx="5420995" cy="3951605"/>
        </p:xfrm>
        <a:graphic>
          <a:graphicData uri="http://schemas.openxmlformats.org/presentationml/2006/ole">
            <mc:AlternateContent>
              <mc:Choice Requires="v">
                <p:oleObj r:id="rId8" imgH="3951605" imgW="5420995" progId="Paint.Picture" spid="_x0000_s2">
                  <p:embed/>
                </p:oleObj>
              </mc:Choice>
              <mc:Fallback>
                <p:oleObj r:id="rId9" imgH="3951605" imgW="5420995" progId="Paint.Picture">
                  <p:embed/>
                  <p:pic>
                    <p:nvPicPr>
                      <p:cNvPr id="790" name="Google Shape;790;p72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635375" y="2858135"/>
                        <a:ext cx="5420995" cy="39516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1" name="Google Shape;791;p72"/>
          <p:cNvSpPr txBox="1"/>
          <p:nvPr/>
        </p:nvSpPr>
        <p:spPr>
          <a:xfrm>
            <a:off x="191135" y="3168015"/>
            <a:ext cx="3263900" cy="27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P2P network</a:t>
            </a:r>
            <a:r>
              <a:rPr lang="en-US" sz="18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 can easily scale to millions of independent peer nodes, essentially desktop machines.</a:t>
            </a:r>
            <a:endParaRPr sz="1800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just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280"/>
              </a:spcBef>
              <a:spcAft>
                <a:spcPts val="0"/>
              </a:spcAft>
              <a:buClr>
                <a:srgbClr val="324600"/>
              </a:buClr>
              <a:buSzPts val="1400"/>
              <a:buFont typeface="Arial"/>
              <a:buNone/>
            </a:pPr>
            <a:r>
              <a:rPr b="1" lang="en-US" sz="14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Fig: System scalability versus multiplicity of OS images based on 2010 technology.</a:t>
            </a:r>
            <a:endParaRPr b="1" sz="1400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342900" marR="0" rtl="0" algn="just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r>
              <a:t/>
            </a:r>
            <a:endParaRPr b="1" sz="1400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73"/>
          <p:cNvSpPr txBox="1"/>
          <p:nvPr>
            <p:ph type="title"/>
          </p:nvPr>
        </p:nvSpPr>
        <p:spPr>
          <a:xfrm>
            <a:off x="601980" y="222250"/>
            <a:ext cx="717423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Amdahl’s Law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73"/>
          <p:cNvSpPr txBox="1"/>
          <p:nvPr>
            <p:ph idx="1" type="body"/>
          </p:nvPr>
        </p:nvSpPr>
        <p:spPr>
          <a:xfrm>
            <a:off x="191135" y="985520"/>
            <a:ext cx="8824595" cy="5584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Consider the execution of a program on a uniprocessor workstation with a total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execution time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T minutes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Let’s say:  the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program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has been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partitioned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for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parallel execution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on a cluster of many processing nodes.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Assume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fraction α,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of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code,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must be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executed sequentially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sequential bottleneck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).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Therefore,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(1 − α)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of the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code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can be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compiled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parallelly by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n processors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Total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execution time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of the program is calculated by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α T + (1 − α)T/n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first term(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α T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) is sequential execution time on a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single processor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and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second term is parallel execution time on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n processing nodes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System or communication overhead, I/O time or exception handling time is also not included in the speedup analysis.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99" name="Google Shape;799;p73"/>
          <p:cNvGraphicFramePr/>
          <p:nvPr/>
        </p:nvGraphicFramePr>
        <p:xfrm>
          <a:off x="8172450" y="41275"/>
          <a:ext cx="814070" cy="818515"/>
        </p:xfrm>
        <a:graphic>
          <a:graphicData uri="http://schemas.openxmlformats.org/presentationml/2006/ole">
            <mc:AlternateContent>
              <mc:Choice Requires="v">
                <p:oleObj r:id="rId4" imgH="818515" imgW="814070" progId="Paint.Picture" spid="_x0000_s1">
                  <p:embed/>
                </p:oleObj>
              </mc:Choice>
              <mc:Fallback>
                <p:oleObj r:id="rId5" imgH="818515" imgW="814070" progId="Paint.Picture">
                  <p:embed/>
                  <p:pic>
                    <p:nvPicPr>
                      <p:cNvPr id="799" name="Google Shape;799;p73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41275"/>
                        <a:ext cx="81407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0" name="Google Shape;800;p7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74"/>
          <p:cNvSpPr txBox="1"/>
          <p:nvPr>
            <p:ph type="title"/>
          </p:nvPr>
        </p:nvSpPr>
        <p:spPr>
          <a:xfrm>
            <a:off x="601980" y="222250"/>
            <a:ext cx="717423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Amdahl’s Law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74"/>
          <p:cNvSpPr txBox="1"/>
          <p:nvPr>
            <p:ph idx="1" type="body"/>
          </p:nvPr>
        </p:nvSpPr>
        <p:spPr>
          <a:xfrm>
            <a:off x="191135" y="1291590"/>
            <a:ext cx="8795385" cy="5344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It states that: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speedup factor of using n-processor system over the use of a single processor is expressed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by: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rgbClr val="E36C09"/>
              </a:buClr>
              <a:buSzPts val="1800"/>
              <a:buNone/>
            </a:pP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Speedup =S= T/ [αT +(1− α)T/n] = 1/[α + (1 −α)/n]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aximum speedup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n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achieved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only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if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sequential bottleneck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α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reduced to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zero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or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code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is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fully parallelizable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with α = 0.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As the cluster becomes large,i.e.,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n → ∞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 approaches 1/α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an upper bound on speedup 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Sequential bottleneck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is the portion of code that cannot be parallelized even if one uses hundreds of processors.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E36C09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Inference: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make the sequential bottleneck as small as possible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08" name="Google Shape;808;p74"/>
          <p:cNvGraphicFramePr/>
          <p:nvPr/>
        </p:nvGraphicFramePr>
        <p:xfrm>
          <a:off x="8172450" y="41275"/>
          <a:ext cx="814070" cy="818515"/>
        </p:xfrm>
        <a:graphic>
          <a:graphicData uri="http://schemas.openxmlformats.org/presentationml/2006/ole">
            <mc:AlternateContent>
              <mc:Choice Requires="v">
                <p:oleObj r:id="rId4" imgH="818515" imgW="814070" progId="Paint.Picture" spid="_x0000_s1">
                  <p:embed/>
                </p:oleObj>
              </mc:Choice>
              <mc:Fallback>
                <p:oleObj r:id="rId5" imgH="818515" imgW="814070" progId="Paint.Picture">
                  <p:embed/>
                  <p:pic>
                    <p:nvPicPr>
                      <p:cNvPr id="808" name="Google Shape;808;p74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41275"/>
                        <a:ext cx="81407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9" name="Google Shape;809;p7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75"/>
          <p:cNvSpPr txBox="1"/>
          <p:nvPr>
            <p:ph type="title"/>
          </p:nvPr>
        </p:nvSpPr>
        <p:spPr>
          <a:xfrm>
            <a:off x="601980" y="222250"/>
            <a:ext cx="756983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Problem with Fixed Workload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75"/>
          <p:cNvSpPr txBox="1"/>
          <p:nvPr>
            <p:ph idx="1" type="body"/>
          </p:nvPr>
        </p:nvSpPr>
        <p:spPr>
          <a:xfrm>
            <a:off x="191135" y="1160780"/>
            <a:ext cx="8721090" cy="5321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Amdahl’s law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we have assumed the same amount of workload for both sequential and parallel execution of the program with a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fixed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problem size or data set. This was called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fixed-workload speedup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To execute a fixed workload on </a:t>
            </a:r>
            <a:r>
              <a:rPr b="1"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processors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parallel processing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may lead to a system efficiency as follows: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E = S/n = 1/[αn +1 −α] 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 -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Speedup</a:t>
            </a:r>
            <a:endParaRPr b="1"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α - Sequential bottleneck </a:t>
            </a:r>
            <a:endParaRPr b="1"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system efficiency is  low,  when cluster size is very large.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17" name="Google Shape;817;p75"/>
          <p:cNvGraphicFramePr/>
          <p:nvPr/>
        </p:nvGraphicFramePr>
        <p:xfrm>
          <a:off x="8084820" y="6921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817" name="Google Shape;817;p7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820" y="6921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8" name="Google Shape;818;p7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76"/>
          <p:cNvSpPr txBox="1"/>
          <p:nvPr>
            <p:ph type="title"/>
          </p:nvPr>
        </p:nvSpPr>
        <p:spPr>
          <a:xfrm>
            <a:off x="601980" y="222250"/>
            <a:ext cx="694436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Gustafson’s Law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76"/>
          <p:cNvSpPr txBox="1"/>
          <p:nvPr>
            <p:ph idx="1" type="body"/>
          </p:nvPr>
        </p:nvSpPr>
        <p:spPr>
          <a:xfrm>
            <a:off x="191135" y="985520"/>
            <a:ext cx="8721090" cy="5497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34327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achieve higher efficiency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when using a large cluster, scale the problem size to match the cluster capability.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34327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This leads to following speedup law referred as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scaled-workload speedup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34327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Let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be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workload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 a given program.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34327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When using an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n-processor system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user scales workload to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rgbClr val="E36C09"/>
              </a:buClr>
              <a:buSzPct val="100000"/>
              <a:buNone/>
            </a:pP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W′ = αW + (1 − α)nW. </a:t>
            </a:r>
            <a:endParaRPr b="1"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334327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Only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parallelizable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portion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(1 − α)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of workload is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scaled n times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 second term.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34327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This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scaled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workload W′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is the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sequential execution time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on a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single processor.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34327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parallel execution time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of a scaled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workload W′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n processors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is defined as 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ct val="1000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rgbClr val="E36C09"/>
              </a:buClr>
              <a:buSzPct val="100000"/>
              <a:buNone/>
            </a:pP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S′ = W′/W = [αW + (1− α)nW]/W = α+ (1 −α)n 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ct val="100000"/>
              <a:buNone/>
            </a:pPr>
            <a:r>
              <a:t/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34327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This speedup is known as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Gustafson’s law.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26" name="Google Shape;826;p76"/>
          <p:cNvGraphicFramePr/>
          <p:nvPr/>
        </p:nvGraphicFramePr>
        <p:xfrm>
          <a:off x="8182610" y="35560"/>
          <a:ext cx="873760" cy="782955"/>
        </p:xfrm>
        <a:graphic>
          <a:graphicData uri="http://schemas.openxmlformats.org/presentationml/2006/ole">
            <mc:AlternateContent>
              <mc:Choice Requires="v">
                <p:oleObj r:id="rId4" imgH="782955" imgW="873760" progId="Paint.Picture" spid="_x0000_s1">
                  <p:embed/>
                </p:oleObj>
              </mc:Choice>
              <mc:Fallback>
                <p:oleObj r:id="rId5" imgH="782955" imgW="873760" progId="Paint.Picture">
                  <p:embed/>
                  <p:pic>
                    <p:nvPicPr>
                      <p:cNvPr id="826" name="Google Shape;826;p76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82610" y="35560"/>
                        <a:ext cx="873760" cy="7829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7" name="Google Shape;827;p7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77"/>
          <p:cNvSpPr txBox="1"/>
          <p:nvPr>
            <p:ph type="title"/>
          </p:nvPr>
        </p:nvSpPr>
        <p:spPr>
          <a:xfrm>
            <a:off x="601980" y="222250"/>
            <a:ext cx="694436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Gustafson’s Law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77"/>
          <p:cNvSpPr txBox="1"/>
          <p:nvPr>
            <p:ph idx="1" type="body"/>
          </p:nvPr>
        </p:nvSpPr>
        <p:spPr>
          <a:xfrm>
            <a:off x="191135" y="985520"/>
            <a:ext cx="8721090" cy="5497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286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By fixing the parallel execution time at level W, the following efficiency expression is obtained: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E′ =S′/n= α/n+(1− α)</a:t>
            </a:r>
            <a:endParaRPr b="1"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One should apply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Amdahl’s law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Gustafson’s law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under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different workload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conditions.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For a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fixed workload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users should apply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Amdahl’s law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To solve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scaled problems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users should apply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Gustafson’s law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35" name="Google Shape;835;p77"/>
          <p:cNvGraphicFramePr/>
          <p:nvPr/>
        </p:nvGraphicFramePr>
        <p:xfrm>
          <a:off x="8182610" y="35560"/>
          <a:ext cx="873760" cy="782955"/>
        </p:xfrm>
        <a:graphic>
          <a:graphicData uri="http://schemas.openxmlformats.org/presentationml/2006/ole">
            <mc:AlternateContent>
              <mc:Choice Requires="v">
                <p:oleObj r:id="rId4" imgH="782955" imgW="873760" progId="Paint.Picture" spid="_x0000_s1">
                  <p:embed/>
                </p:oleObj>
              </mc:Choice>
              <mc:Fallback>
                <p:oleObj r:id="rId5" imgH="782955" imgW="873760" progId="Paint.Picture">
                  <p:embed/>
                  <p:pic>
                    <p:nvPicPr>
                      <p:cNvPr id="835" name="Google Shape;835;p7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82610" y="35560"/>
                        <a:ext cx="873760" cy="7829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36" name="Google Shape;836;p7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78"/>
          <p:cNvSpPr txBox="1"/>
          <p:nvPr>
            <p:ph type="title"/>
          </p:nvPr>
        </p:nvSpPr>
        <p:spPr>
          <a:xfrm>
            <a:off x="601675" y="222200"/>
            <a:ext cx="831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Fault Tolerance and System Availability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78"/>
          <p:cNvSpPr txBox="1"/>
          <p:nvPr>
            <p:ph idx="1" type="body"/>
          </p:nvPr>
        </p:nvSpPr>
        <p:spPr>
          <a:xfrm>
            <a:off x="191135" y="1160780"/>
            <a:ext cx="8721090" cy="5321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HA (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high availability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) is desired in all clusters, grids, P2P networks, and cloud systems.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 system is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highly available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if it has a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long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mean time to failure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(MTTF) and a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short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mean time to repair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(MTTR).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System availability is formally defined as follows: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rgbClr val="E36C09"/>
              </a:buClr>
              <a:buSzPts val="1800"/>
              <a:buNone/>
            </a:pP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System Availability = MTTF/(MTTF + MTTR)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Any failure that will pull down the operation of the entire system is called a single point of failure.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rule of thumb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is to design a dependable computing system with no single point of failure.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44" name="Google Shape;844;p78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844" name="Google Shape;844;p7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45" name="Google Shape;845;p7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9"/>
          <p:cNvSpPr txBox="1"/>
          <p:nvPr>
            <p:ph type="title"/>
          </p:nvPr>
        </p:nvSpPr>
        <p:spPr>
          <a:xfrm>
            <a:off x="601980" y="222250"/>
            <a:ext cx="704786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</a:t>
            </a:r>
            <a:r>
              <a:rPr b="1" lang="en-US" sz="3200"/>
              <a:t>Estimated System Availability</a:t>
            </a: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79"/>
          <p:cNvSpPr txBox="1"/>
          <p:nvPr>
            <p:ph idx="1" type="body"/>
          </p:nvPr>
        </p:nvSpPr>
        <p:spPr>
          <a:xfrm>
            <a:off x="191135" y="948055"/>
            <a:ext cx="8721090" cy="5534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Char char="▪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In Figure, effects on </a:t>
            </a:r>
            <a:r>
              <a:rPr b="1" lang="en-US" sz="16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system availability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 are estimated by </a:t>
            </a:r>
            <a:r>
              <a:rPr i="1" lang="en-US" sz="1600">
                <a:latin typeface="Arial"/>
                <a:ea typeface="Arial"/>
                <a:cs typeface="Arial"/>
                <a:sym typeface="Arial"/>
              </a:rPr>
              <a:t>scaling system size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 in terms of number of processor cores in the system.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Char char="▪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As a distributed system </a:t>
            </a:r>
            <a:r>
              <a:rPr i="1" lang="en-US" sz="1600">
                <a:latin typeface="Arial"/>
                <a:ea typeface="Arial"/>
                <a:cs typeface="Arial"/>
                <a:sym typeface="Arial"/>
              </a:rPr>
              <a:t>increases in size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i="1" lang="en-US" sz="1600">
                <a:latin typeface="Arial"/>
                <a:ea typeface="Arial"/>
                <a:cs typeface="Arial"/>
                <a:sym typeface="Arial"/>
              </a:rPr>
              <a:t>availability decreases 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due to a higher chance of failure and a difficulty in isolating the failures.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Char char="▪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Both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 (Symmetric Multiprocessing) 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SMP and MPP are </a:t>
            </a:r>
            <a:r>
              <a:rPr i="1" lang="en-US" sz="16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vulnerable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 with centralized resources under one OS.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Char char="▪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NUMA machines have </a:t>
            </a:r>
            <a:r>
              <a:rPr i="1" lang="en-US" sz="1600">
                <a:latin typeface="Arial"/>
                <a:ea typeface="Arial"/>
                <a:cs typeface="Arial"/>
                <a:sym typeface="Arial"/>
              </a:rPr>
              <a:t>improved 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i="1" lang="en-US" sz="1600">
                <a:latin typeface="Arial"/>
                <a:ea typeface="Arial"/>
                <a:cs typeface="Arial"/>
                <a:sym typeface="Arial"/>
              </a:rPr>
              <a:t>availability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 due to the use of </a:t>
            </a:r>
            <a:r>
              <a:rPr i="1" lang="en-US" sz="16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multiple OSes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. 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53" name="Google Shape;853;p79"/>
          <p:cNvGraphicFramePr/>
          <p:nvPr/>
        </p:nvGraphicFramePr>
        <p:xfrm>
          <a:off x="8141335" y="160020"/>
          <a:ext cx="840740" cy="659765"/>
        </p:xfrm>
        <a:graphic>
          <a:graphicData uri="http://schemas.openxmlformats.org/presentationml/2006/ole">
            <mc:AlternateContent>
              <mc:Choice Requires="v">
                <p:oleObj r:id="rId4" imgH="659765" imgW="840740" progId="Paint.Picture" spid="_x0000_s1">
                  <p:embed/>
                </p:oleObj>
              </mc:Choice>
              <mc:Fallback>
                <p:oleObj r:id="rId5" imgH="659765" imgW="840740" progId="Paint.Picture">
                  <p:embed/>
                  <p:pic>
                    <p:nvPicPr>
                      <p:cNvPr id="853" name="Google Shape;853;p79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41335" y="160020"/>
                        <a:ext cx="840740" cy="6597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54" name="Google Shape;854;p7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55" name="Google Shape;855;p79"/>
          <p:cNvGraphicFramePr/>
          <p:nvPr/>
        </p:nvGraphicFramePr>
        <p:xfrm>
          <a:off x="4147175" y="3788401"/>
          <a:ext cx="4941574" cy="2879726"/>
        </p:xfrm>
        <a:graphic>
          <a:graphicData uri="http://schemas.openxmlformats.org/presentationml/2006/ole">
            <mc:AlternateContent>
              <mc:Choice Requires="v">
                <p:oleObj r:id="rId8" imgH="2879726" imgW="4941574" progId="Paint.Picture" spid="_x0000_s2">
                  <p:embed/>
                </p:oleObj>
              </mc:Choice>
              <mc:Fallback>
                <p:oleObj r:id="rId9" imgH="2879726" imgW="4941574" progId="Paint.Picture">
                  <p:embed/>
                  <p:pic>
                    <p:nvPicPr>
                      <p:cNvPr id="855" name="Google Shape;855;p79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147175" y="3788401"/>
                        <a:ext cx="4941574" cy="28797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6" name="Google Shape;856;p79"/>
          <p:cNvSpPr txBox="1"/>
          <p:nvPr/>
        </p:nvSpPr>
        <p:spPr>
          <a:xfrm>
            <a:off x="191135" y="3788410"/>
            <a:ext cx="3956685" cy="2879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Most clusters are designed to have HA with </a:t>
            </a:r>
            <a:r>
              <a:rPr lang="en-US" sz="1600">
                <a:solidFill>
                  <a:schemeClr val="dk1"/>
                </a:solidFill>
              </a:rPr>
              <a:t>failover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capability.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Grids have higher availability due to the isolation of faults.</a:t>
            </a:r>
            <a:endParaRPr sz="1600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just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spcBef>
                <a:spcPts val="32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rgbClr val="324600"/>
                </a:solidFill>
                <a:latin typeface="Arial"/>
                <a:ea typeface="Arial"/>
                <a:cs typeface="Arial"/>
                <a:sym typeface="Arial"/>
              </a:rPr>
              <a:t>A P2P network operates independently with low availability.</a:t>
            </a:r>
            <a:endParaRPr sz="1600">
              <a:solidFill>
                <a:srgbClr val="324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Fig:Estimated system availability by system size of common configurations in 2010.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 txBox="1"/>
          <p:nvPr>
            <p:ph type="title"/>
          </p:nvPr>
        </p:nvSpPr>
        <p:spPr>
          <a:xfrm>
            <a:off x="601980" y="222250"/>
            <a:ext cx="8388350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: 3 New Computing Paradigms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8"/>
          <p:cNvSpPr txBox="1"/>
          <p:nvPr>
            <p:ph idx="1" type="body"/>
          </p:nvPr>
        </p:nvSpPr>
        <p:spPr>
          <a:xfrm>
            <a:off x="288925" y="1275080"/>
            <a:ext cx="8702040" cy="52076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development of the Internet of Things (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IoT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) is  triggered by maturity of: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AutoNum type="arabicPeriod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Radio-frequency identification (RFID),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AutoNum type="arabicPeriod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Global Positioning System (GPS), and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AutoNum type="arabicPeriod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Sensor technologies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Internet was introduced in 1969.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Their were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many thoughts shared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by many innovators, like: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David Patterson of UC Berkeley said, “</a:t>
            </a:r>
            <a:r>
              <a:rPr i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data center is the computer”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Rajkumar Buyya of Melbourne University simply said: “</a:t>
            </a:r>
            <a:r>
              <a:rPr i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cloud is the computer.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”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1" name="Google Shape;161;p8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161" name="Google Shape;161;p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2" name="Google Shape;162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80"/>
          <p:cNvSpPr txBox="1"/>
          <p:nvPr>
            <p:ph type="title"/>
          </p:nvPr>
        </p:nvSpPr>
        <p:spPr>
          <a:xfrm>
            <a:off x="601980" y="222250"/>
            <a:ext cx="767651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Network Threats and Data Integrity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80"/>
          <p:cNvSpPr txBox="1"/>
          <p:nvPr>
            <p:ph idx="1" type="body"/>
          </p:nvPr>
        </p:nvSpPr>
        <p:spPr>
          <a:xfrm>
            <a:off x="275590" y="887730"/>
            <a:ext cx="8698230" cy="5725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Network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viruses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have threatened many users in widespread attacks.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302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600"/>
              <a:buFont typeface="Noto Sans Symbols"/>
              <a:buChar char="▪"/>
            </a:pPr>
            <a:r>
              <a:rPr i="1" lang="en-US" sz="1600">
                <a:latin typeface="Arial"/>
                <a:ea typeface="Arial"/>
                <a:cs typeface="Arial"/>
                <a:sym typeface="Arial"/>
              </a:rPr>
              <a:t>Figure: summarizes various attack types and their potential damage to users. </a:t>
            </a:r>
            <a:endParaRPr i="1"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Information leaks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lead to a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loss of confidentiality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Loss of data integrity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may be caused by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user alteration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Trojan horses, and service spoofing attacks.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denial of service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results in a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loss of system operation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&amp; Internet connections.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64" name="Google Shape;864;p80"/>
          <p:cNvGraphicFramePr/>
          <p:nvPr/>
        </p:nvGraphicFramePr>
        <p:xfrm>
          <a:off x="8172450" y="142875"/>
          <a:ext cx="935355" cy="744855"/>
        </p:xfrm>
        <a:graphic>
          <a:graphicData uri="http://schemas.openxmlformats.org/presentationml/2006/ole">
            <mc:AlternateContent>
              <mc:Choice Requires="v">
                <p:oleObj r:id="rId4" imgH="744855" imgW="935355" progId="Paint.Picture" spid="_x0000_s1">
                  <p:embed/>
                </p:oleObj>
              </mc:Choice>
              <mc:Fallback>
                <p:oleObj r:id="rId5" imgH="744855" imgW="935355" progId="Paint.Picture">
                  <p:embed/>
                  <p:pic>
                    <p:nvPicPr>
                      <p:cNvPr id="864" name="Google Shape;864;p80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142875"/>
                        <a:ext cx="935355" cy="7448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65" name="Google Shape;865;p8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66" name="Google Shape;866;p80"/>
          <p:cNvGraphicFramePr/>
          <p:nvPr/>
        </p:nvGraphicFramePr>
        <p:xfrm>
          <a:off x="425450" y="2970530"/>
          <a:ext cx="8548370" cy="3820160"/>
        </p:xfrm>
        <a:graphic>
          <a:graphicData uri="http://schemas.openxmlformats.org/presentationml/2006/ole">
            <mc:AlternateContent>
              <mc:Choice Requires="v">
                <p:oleObj r:id="rId8" imgH="3820160" imgW="8548370" progId="Paint.Picture" spid="_x0000_s2">
                  <p:embed/>
                </p:oleObj>
              </mc:Choice>
              <mc:Fallback>
                <p:oleObj r:id="rId9" imgH="3820160" imgW="8548370" progId="Paint.Picture">
                  <p:embed/>
                  <p:pic>
                    <p:nvPicPr>
                      <p:cNvPr id="866" name="Google Shape;866;p80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25450" y="2970530"/>
                        <a:ext cx="8548370" cy="3820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81"/>
          <p:cNvSpPr txBox="1"/>
          <p:nvPr>
            <p:ph type="title"/>
          </p:nvPr>
        </p:nvSpPr>
        <p:spPr>
          <a:xfrm>
            <a:off x="601980" y="222250"/>
            <a:ext cx="725106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81"/>
          <p:cNvSpPr txBox="1"/>
          <p:nvPr>
            <p:ph idx="1" type="body"/>
          </p:nvPr>
        </p:nvSpPr>
        <p:spPr>
          <a:xfrm>
            <a:off x="212090" y="985520"/>
            <a:ext cx="8731885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Security Responsibilities: 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3 security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 requirements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are often considered: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just">
              <a:spcBef>
                <a:spcPts val="36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confidentiality,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integrity, and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availability for most Internet service providers and cloud users.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Copyright Protection: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One can develop a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proactive content poisoning scheme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to stop colluders and pirates from alleged copyright infringements in P2P file sharing.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Pirates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are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detected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in a timely manner with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identity-based signatures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time stamped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tokens</a:t>
            </a:r>
            <a:r>
              <a:rPr i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i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74" name="Google Shape;874;p81"/>
          <p:cNvGraphicFramePr/>
          <p:nvPr/>
        </p:nvGraphicFramePr>
        <p:xfrm>
          <a:off x="8084820" y="4127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874" name="Google Shape;874;p81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820" y="4127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75" name="Google Shape;875;p8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82"/>
          <p:cNvSpPr txBox="1"/>
          <p:nvPr>
            <p:ph type="title"/>
          </p:nvPr>
        </p:nvSpPr>
        <p:spPr>
          <a:xfrm>
            <a:off x="601980" y="222250"/>
            <a:ext cx="725106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82"/>
          <p:cNvSpPr txBox="1"/>
          <p:nvPr>
            <p:ph idx="1" type="body"/>
          </p:nvPr>
        </p:nvSpPr>
        <p:spPr>
          <a:xfrm>
            <a:off x="212090" y="985520"/>
            <a:ext cx="8731885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System Defense Technologies: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3 generations of network defense technologies have appeared in the past.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AutoNum type="arabicPeriod"/>
            </a:pP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In 1st generation: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tools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were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designed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to prevent or avoid intrusions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AutoNum type="arabicPeriod"/>
            </a:pP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The 2nd generation: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detected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intrusions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 a timely manner to exercise remedial actions.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AutoNum type="arabicPeriod"/>
            </a:pP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The 3rd generation: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provides more intelligent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responses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to intrusions.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Data Protection Infrastructure: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Security infrastructure is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required to safeguard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web and cloud services.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At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user level: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one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needs to perform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trust negotiation and reputation aggregation over all users.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At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application end: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we need to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establish security precautions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 worm containment and intrusion detection and distributed DoS (DDoS) attacks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83" name="Google Shape;883;p82"/>
          <p:cNvGraphicFramePr/>
          <p:nvPr/>
        </p:nvGraphicFramePr>
        <p:xfrm>
          <a:off x="8084820" y="4127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883" name="Google Shape;883;p82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820" y="4127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84" name="Google Shape;884;p8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83"/>
          <p:cNvSpPr txBox="1"/>
          <p:nvPr>
            <p:ph type="title"/>
          </p:nvPr>
        </p:nvSpPr>
        <p:spPr>
          <a:xfrm>
            <a:off x="601980" y="222250"/>
            <a:ext cx="725106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83"/>
          <p:cNvSpPr txBox="1"/>
          <p:nvPr>
            <p:ph idx="1" type="body"/>
          </p:nvPr>
        </p:nvSpPr>
        <p:spPr>
          <a:xfrm>
            <a:off x="212090" y="1214755"/>
            <a:ext cx="8731885" cy="5420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Energy Efficiency in Distributed Computing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Primary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performance goals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 conventional parallel and distributed computing systems are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high performance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high throughput.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Energy consumption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 parallel and distributed computing systems 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raises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various monetary, environmental, and system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performance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issues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In addition to power cost, cooling is another issue that must be addressed due to negative effects of high temperature on electronic components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92" name="Google Shape;892;p83"/>
          <p:cNvGraphicFramePr/>
          <p:nvPr/>
        </p:nvGraphicFramePr>
        <p:xfrm>
          <a:off x="8084820" y="4127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892" name="Google Shape;892;p83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820" y="4127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93" name="Google Shape;893;p8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84"/>
          <p:cNvSpPr txBox="1"/>
          <p:nvPr>
            <p:ph type="title"/>
          </p:nvPr>
        </p:nvSpPr>
        <p:spPr>
          <a:xfrm>
            <a:off x="601980" y="222250"/>
            <a:ext cx="725106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Reducing Energy in Active Servers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84"/>
          <p:cNvSpPr txBox="1"/>
          <p:nvPr>
            <p:ph idx="1" type="body"/>
          </p:nvPr>
        </p:nvSpPr>
        <p:spPr>
          <a:xfrm>
            <a:off x="212090" y="1024255"/>
            <a:ext cx="8731885" cy="5611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It is necessary to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decrease energy consumption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 distributed systems with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negligible influence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on their performance.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⮚"/>
            </a:pP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Power management issues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can be categorized into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4 operational layers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: the application layer, middleware layer, resource layer, and network layer.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01" name="Google Shape;901;p84"/>
          <p:cNvGraphicFramePr/>
          <p:nvPr/>
        </p:nvGraphicFramePr>
        <p:xfrm>
          <a:off x="8084820" y="4127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901" name="Google Shape;901;p84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820" y="4127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2" name="Google Shape;902;p8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03" name="Google Shape;903;p84"/>
          <p:cNvGraphicFramePr/>
          <p:nvPr/>
        </p:nvGraphicFramePr>
        <p:xfrm>
          <a:off x="121285" y="2379980"/>
          <a:ext cx="8818880" cy="4412615"/>
        </p:xfrm>
        <a:graphic>
          <a:graphicData uri="http://schemas.openxmlformats.org/presentationml/2006/ole">
            <mc:AlternateContent>
              <mc:Choice Requires="v">
                <p:oleObj r:id="rId8" imgH="4412615" imgW="8818880" progId="Paint.Picture" spid="_x0000_s2">
                  <p:embed/>
                </p:oleObj>
              </mc:Choice>
              <mc:Fallback>
                <p:oleObj r:id="rId9" imgH="4412615" imgW="8818880" progId="Paint.Picture">
                  <p:embed/>
                  <p:pic>
                    <p:nvPicPr>
                      <p:cNvPr id="903" name="Google Shape;903;p84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21285" y="2379980"/>
                        <a:ext cx="8818880" cy="44126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85"/>
          <p:cNvSpPr txBox="1"/>
          <p:nvPr>
            <p:ph type="title"/>
          </p:nvPr>
        </p:nvSpPr>
        <p:spPr>
          <a:xfrm>
            <a:off x="601980" y="222250"/>
            <a:ext cx="725106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85"/>
          <p:cNvSpPr txBox="1"/>
          <p:nvPr>
            <p:ph idx="1" type="body"/>
          </p:nvPr>
        </p:nvSpPr>
        <p:spPr>
          <a:xfrm>
            <a:off x="212090" y="1099185"/>
            <a:ext cx="8731885" cy="5536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Application Layer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By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introducing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energy-aware applications, the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challenge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is to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design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sophisticated multilevel and multi-domain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energy management applications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without hurting performance.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An application’s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energy consumption</a:t>
            </a:r>
            <a:r>
              <a:rPr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depends on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number of instructions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needed to execute the application &amp;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number of transactions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with storage unit (memory).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Middleware Layer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This layer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provides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resource broker, communication service, task analyzer, task scheduler, security access, reliability control, &amp; information service capabilities.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It is also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responsible for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applying energy-efficient techniques, particularly in task scheduling.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Distributed computing systems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necessitate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new cost function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covering both makespan and energy consumption.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11" name="Google Shape;911;p85"/>
          <p:cNvGraphicFramePr/>
          <p:nvPr/>
        </p:nvGraphicFramePr>
        <p:xfrm>
          <a:off x="8084820" y="4127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911" name="Google Shape;911;p8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820" y="4127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2" name="Google Shape;912;p8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86"/>
          <p:cNvSpPr txBox="1"/>
          <p:nvPr>
            <p:ph type="title"/>
          </p:nvPr>
        </p:nvSpPr>
        <p:spPr>
          <a:xfrm>
            <a:off x="601980" y="222250"/>
            <a:ext cx="725106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86"/>
          <p:cNvSpPr txBox="1"/>
          <p:nvPr>
            <p:ph idx="1" type="body"/>
          </p:nvPr>
        </p:nvSpPr>
        <p:spPr>
          <a:xfrm>
            <a:off x="212090" y="899160"/>
            <a:ext cx="8731885" cy="573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Resource Layer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3543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It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consists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of a wide range of resources including computing nodes and storage units.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543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This layer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interacts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with hardware devices and OS;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543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It is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responsible for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controlling all distributed resources in distributed computing systems.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543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Several mechanisms have been developed for more efficient power management of hardware &amp; OS.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543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•"/>
            </a:pP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Dynamic power management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(DPM) and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dynamic voltage-frequency scaling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(DVFS) are 2 popular methods incorporated into recent computer hardware systems.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400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Network Layer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-3543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Routing and transferring packets and enabling network services to the resource layer are the main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responsibility.</a:t>
            </a:r>
            <a:endParaRPr i="1"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43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2 major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challenges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designing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energy-efficient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networks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are: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400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543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AutoNum type="arabicPeriod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models should represent networks comprehensively as they should give understanding of interactions among time, space, and energy.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400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54330" lvl="0" marL="342900" rtl="0" algn="just">
              <a:spcBef>
                <a:spcPts val="324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AutoNum type="arabicPeriod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New, energy-efficient routing algorithms need to be developed. New, energy-efficient protocols should be developed against network attacks.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20" name="Google Shape;920;p86"/>
          <p:cNvGraphicFramePr/>
          <p:nvPr/>
        </p:nvGraphicFramePr>
        <p:xfrm>
          <a:off x="8084820" y="4127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920" name="Google Shape;920;p86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820" y="4127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1" name="Google Shape;921;p8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87"/>
          <p:cNvSpPr txBox="1"/>
          <p:nvPr>
            <p:ph type="title"/>
          </p:nvPr>
        </p:nvSpPr>
        <p:spPr>
          <a:xfrm>
            <a:off x="601980" y="222250"/>
            <a:ext cx="725106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87"/>
          <p:cNvSpPr txBox="1"/>
          <p:nvPr>
            <p:ph idx="1" type="body"/>
          </p:nvPr>
        </p:nvSpPr>
        <p:spPr>
          <a:xfrm>
            <a:off x="212090" y="1122045"/>
            <a:ext cx="8731885" cy="5513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DVFS Method for Energy Efficiency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DVFS method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enables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exploitation of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slack time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(idle time) typically incurred by intertask relationship.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Slack time associated is utilized to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execute task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in a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lower voltage frequency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relationship between energy and voltage frequency in CMOS circuits is related by: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where v, Ceff, K, and vt are the voltage, circuit switching capacity, a technology dependent factor, and threshold voltage, respectively,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 --&gt; execution time of the task under clock frequency f.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By reducing voltage and frequency, the device’s energy consumption can also be reduced.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29" name="Google Shape;929;p87"/>
          <p:cNvGraphicFramePr/>
          <p:nvPr/>
        </p:nvGraphicFramePr>
        <p:xfrm>
          <a:off x="8084820" y="4127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929" name="Google Shape;929;p8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084820" y="4127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0" name="Google Shape;930;p8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31" name="Google Shape;931;p87"/>
          <p:cNvGraphicFramePr/>
          <p:nvPr/>
        </p:nvGraphicFramePr>
        <p:xfrm>
          <a:off x="3306445" y="3429000"/>
          <a:ext cx="1804035" cy="744855"/>
        </p:xfrm>
        <a:graphic>
          <a:graphicData uri="http://schemas.openxmlformats.org/presentationml/2006/ole">
            <mc:AlternateContent>
              <mc:Choice Requires="v">
                <p:oleObj r:id="rId8" imgH="744855" imgW="1804035" progId="Paint.Picture" spid="_x0000_s2">
                  <p:embed/>
                </p:oleObj>
              </mc:Choice>
              <mc:Fallback>
                <p:oleObj r:id="rId9" imgH="744855" imgW="1804035" progId="Paint.Picture">
                  <p:embed/>
                  <p:pic>
                    <p:nvPicPr>
                      <p:cNvPr id="931" name="Google Shape;931;p87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306445" y="3429000"/>
                        <a:ext cx="1804035" cy="7448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88"/>
          <p:cNvSpPr txBox="1"/>
          <p:nvPr>
            <p:ph idx="1" type="body"/>
          </p:nvPr>
        </p:nvSpPr>
        <p:spPr>
          <a:xfrm>
            <a:off x="1976016" y="1443835"/>
            <a:ext cx="6566314" cy="47338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6000"/>
              <a:buNone/>
            </a:pPr>
            <a:r>
              <a:t/>
            </a:r>
            <a:endParaRPr sz="60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rgbClr val="324600"/>
              </a:buClr>
              <a:buSzPts val="6000"/>
              <a:buNone/>
            </a:pPr>
            <a:r>
              <a:rPr lang="en-US" sz="6000"/>
              <a:t>THANK YOU</a:t>
            </a:r>
            <a:endParaRPr sz="6000"/>
          </a:p>
        </p:txBody>
      </p:sp>
      <p:pic>
        <p:nvPicPr>
          <p:cNvPr id="937" name="Google Shape;937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6100" y="69490"/>
            <a:ext cx="1371600" cy="914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38" name="Google Shape;938;p88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5" imgH="818515" imgW="971550" progId="Paint.Picture" spid="_x0000_s1">
                  <p:embed/>
                </p:oleObj>
              </mc:Choice>
              <mc:Fallback>
                <p:oleObj r:id="rId6" imgH="818515" imgW="971550" progId="Paint.Picture">
                  <p:embed/>
                  <p:pic>
                    <p:nvPicPr>
                      <p:cNvPr id="938" name="Google Shape;938;p8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 txBox="1"/>
          <p:nvPr>
            <p:ph type="title"/>
          </p:nvPr>
        </p:nvSpPr>
        <p:spPr>
          <a:xfrm>
            <a:off x="601980" y="222250"/>
            <a:ext cx="8405495" cy="7632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750D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CCS- Computing Paradigm Distinctions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9"/>
          <p:cNvSpPr txBox="1"/>
          <p:nvPr>
            <p:ph idx="1" type="body"/>
          </p:nvPr>
        </p:nvSpPr>
        <p:spPr>
          <a:xfrm>
            <a:off x="267335" y="1247775"/>
            <a:ext cx="8740140" cy="52349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Distributed computing is the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opposite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of centralized computing.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 field of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parallel computing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overlaps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with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distributed computing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to a great extent, and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Cloud computing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overlaps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with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distributed, centralized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parallel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computing.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E36C09"/>
              </a:buClr>
              <a:buSzPts val="2000"/>
              <a:buNone/>
            </a:pPr>
            <a:r>
              <a:rPr b="1" lang="en-US" sz="2000" u="sng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Centralized Computing: </a:t>
            </a:r>
            <a:endParaRPr b="1" sz="2000" u="sng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rgbClr val="324600"/>
              </a:buClr>
              <a:buSzPts val="2000"/>
              <a:buNone/>
            </a:pPr>
            <a:r>
              <a:t/>
            </a:r>
            <a:endParaRPr b="1" sz="2000" u="sng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Here all computer </a:t>
            </a:r>
            <a:r>
              <a:rPr b="1" i="1" lang="en-US" sz="1800">
                <a:latin typeface="Arial"/>
                <a:ea typeface="Arial"/>
                <a:cs typeface="Arial"/>
                <a:sym typeface="Arial"/>
              </a:rPr>
              <a:t>resources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are centralized in </a:t>
            </a:r>
            <a:r>
              <a:rPr i="1" lang="en-US" sz="1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one physical system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Many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data centers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supercomputers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are centralized systems.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spcBef>
                <a:spcPts val="360"/>
              </a:spcBef>
              <a:spcAft>
                <a:spcPts val="0"/>
              </a:spcAft>
              <a:buClr>
                <a:srgbClr val="324600"/>
              </a:buClr>
              <a:buSzPts val="1800"/>
              <a:buFont typeface="Noto Sans Symbols"/>
              <a:buChar char="▪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They are used in parallel, distributed, and cloud computing applications.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70" name="Google Shape;170;p9"/>
          <p:cNvGraphicFramePr/>
          <p:nvPr/>
        </p:nvGraphicFramePr>
        <p:xfrm>
          <a:off x="8172450" y="5978525"/>
          <a:ext cx="971550" cy="818515"/>
        </p:xfrm>
        <a:graphic>
          <a:graphicData uri="http://schemas.openxmlformats.org/presentationml/2006/ole">
            <mc:AlternateContent>
              <mc:Choice Requires="v">
                <p:oleObj r:id="rId4" imgH="818515" imgW="971550" progId="Paint.Picture" spid="_x0000_s1">
                  <p:embed/>
                </p:oleObj>
              </mc:Choice>
              <mc:Fallback>
                <p:oleObj r:id="rId5" imgH="818515" imgW="971550" progId="Paint.Picture">
                  <p:embed/>
                  <p:pic>
                    <p:nvPicPr>
                      <p:cNvPr id="170" name="Google Shape;170;p9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172450" y="5978525"/>
                        <a:ext cx="971550" cy="81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1" name="Google Shape;171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350"/>
            <a:ext cx="897890" cy="85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2015-03-02T18:32:00Z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0567C5BFF9BE4CE0A789413FD2D5B03F_12</vt:lpwstr>
  </property>
  <property fmtid="{D5CDD505-2E9C-101B-9397-08002B2CF9AE}" pid="3" name="KSOProductBuildVer">
    <vt:lpwstr>1033-12.2.0.23197</vt:lpwstr>
  </property>
</Properties>
</file>